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4" d="100"/>
          <a:sy n="54" d="100"/>
        </p:scale>
        <p:origin x="-88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CA88FA-BDB7-834F-97EB-F75008D2A861}" type="datetimeFigureOut">
              <a:rPr lang="en-US" smtClean="0"/>
              <a:t>12/11/13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A6245-903D-A940-9621-9F01973E62B4}" type="slidenum">
              <a:rPr lang="en-US" smtClean="0"/>
              <a:t>‹#›</a:t>
            </a:fld>
            <a:endParaRPr lang="en-US"/>
          </a:p>
        </p:txBody>
      </p:sp>
    </p:spTree>
    <p:extLst>
      <p:ext uri="{BB962C8B-B14F-4D97-AF65-F5344CB8AC3E}">
        <p14:creationId xmlns:p14="http://schemas.microsoft.com/office/powerpoint/2010/main" val="2795082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CA88FA-BDB7-834F-97EB-F75008D2A861}" type="datetimeFigureOut">
              <a:rPr lang="en-US" smtClean="0"/>
              <a:t>12/11/13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A6245-903D-A940-9621-9F01973E62B4}" type="slidenum">
              <a:rPr lang="en-US" smtClean="0"/>
              <a:t>‹#›</a:t>
            </a:fld>
            <a:endParaRPr lang="en-US"/>
          </a:p>
        </p:txBody>
      </p:sp>
    </p:spTree>
    <p:extLst>
      <p:ext uri="{BB962C8B-B14F-4D97-AF65-F5344CB8AC3E}">
        <p14:creationId xmlns:p14="http://schemas.microsoft.com/office/powerpoint/2010/main" val="1208813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CA88FA-BDB7-834F-97EB-F75008D2A861}" type="datetimeFigureOut">
              <a:rPr lang="en-US" smtClean="0"/>
              <a:t>12/11/13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A6245-903D-A940-9621-9F01973E62B4}" type="slidenum">
              <a:rPr lang="en-US" smtClean="0"/>
              <a:t>‹#›</a:t>
            </a:fld>
            <a:endParaRPr lang="en-US"/>
          </a:p>
        </p:txBody>
      </p:sp>
    </p:spTree>
    <p:extLst>
      <p:ext uri="{BB962C8B-B14F-4D97-AF65-F5344CB8AC3E}">
        <p14:creationId xmlns:p14="http://schemas.microsoft.com/office/powerpoint/2010/main" val="1579799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CA88FA-BDB7-834F-97EB-F75008D2A861}" type="datetimeFigureOut">
              <a:rPr lang="en-US" smtClean="0"/>
              <a:t>12/11/13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A6245-903D-A940-9621-9F01973E62B4}" type="slidenum">
              <a:rPr lang="en-US" smtClean="0"/>
              <a:t>‹#›</a:t>
            </a:fld>
            <a:endParaRPr lang="en-US"/>
          </a:p>
        </p:txBody>
      </p:sp>
    </p:spTree>
    <p:extLst>
      <p:ext uri="{BB962C8B-B14F-4D97-AF65-F5344CB8AC3E}">
        <p14:creationId xmlns:p14="http://schemas.microsoft.com/office/powerpoint/2010/main" val="3632393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CA88FA-BDB7-834F-97EB-F75008D2A861}" type="datetimeFigureOut">
              <a:rPr lang="en-US" smtClean="0"/>
              <a:t>12/11/13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A6245-903D-A940-9621-9F01973E62B4}" type="slidenum">
              <a:rPr lang="en-US" smtClean="0"/>
              <a:t>‹#›</a:t>
            </a:fld>
            <a:endParaRPr lang="en-US"/>
          </a:p>
        </p:txBody>
      </p:sp>
    </p:spTree>
    <p:extLst>
      <p:ext uri="{BB962C8B-B14F-4D97-AF65-F5344CB8AC3E}">
        <p14:creationId xmlns:p14="http://schemas.microsoft.com/office/powerpoint/2010/main" val="3699197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CA88FA-BDB7-834F-97EB-F75008D2A861}" type="datetimeFigureOut">
              <a:rPr lang="en-US" smtClean="0"/>
              <a:t>12/11/13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6A6245-903D-A940-9621-9F01973E62B4}" type="slidenum">
              <a:rPr lang="en-US" smtClean="0"/>
              <a:t>‹#›</a:t>
            </a:fld>
            <a:endParaRPr lang="en-US"/>
          </a:p>
        </p:txBody>
      </p:sp>
    </p:spTree>
    <p:extLst>
      <p:ext uri="{BB962C8B-B14F-4D97-AF65-F5344CB8AC3E}">
        <p14:creationId xmlns:p14="http://schemas.microsoft.com/office/powerpoint/2010/main" val="1863034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CA88FA-BDB7-834F-97EB-F75008D2A861}" type="datetimeFigureOut">
              <a:rPr lang="en-US" smtClean="0"/>
              <a:t>12/11/13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6A6245-903D-A940-9621-9F01973E62B4}" type="slidenum">
              <a:rPr lang="en-US" smtClean="0"/>
              <a:t>‹#›</a:t>
            </a:fld>
            <a:endParaRPr lang="en-US"/>
          </a:p>
        </p:txBody>
      </p:sp>
    </p:spTree>
    <p:extLst>
      <p:ext uri="{BB962C8B-B14F-4D97-AF65-F5344CB8AC3E}">
        <p14:creationId xmlns:p14="http://schemas.microsoft.com/office/powerpoint/2010/main" val="3682517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CA88FA-BDB7-834F-97EB-F75008D2A861}" type="datetimeFigureOut">
              <a:rPr lang="en-US" smtClean="0"/>
              <a:t>12/11/13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6A6245-903D-A940-9621-9F01973E62B4}" type="slidenum">
              <a:rPr lang="en-US" smtClean="0"/>
              <a:t>‹#›</a:t>
            </a:fld>
            <a:endParaRPr lang="en-US"/>
          </a:p>
        </p:txBody>
      </p:sp>
    </p:spTree>
    <p:extLst>
      <p:ext uri="{BB962C8B-B14F-4D97-AF65-F5344CB8AC3E}">
        <p14:creationId xmlns:p14="http://schemas.microsoft.com/office/powerpoint/2010/main" val="2899056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CA88FA-BDB7-834F-97EB-F75008D2A861}" type="datetimeFigureOut">
              <a:rPr lang="en-US" smtClean="0"/>
              <a:t>12/11/13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6A6245-903D-A940-9621-9F01973E62B4}" type="slidenum">
              <a:rPr lang="en-US" smtClean="0"/>
              <a:t>‹#›</a:t>
            </a:fld>
            <a:endParaRPr lang="en-US"/>
          </a:p>
        </p:txBody>
      </p:sp>
    </p:spTree>
    <p:extLst>
      <p:ext uri="{BB962C8B-B14F-4D97-AF65-F5344CB8AC3E}">
        <p14:creationId xmlns:p14="http://schemas.microsoft.com/office/powerpoint/2010/main" val="1877965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CA88FA-BDB7-834F-97EB-F75008D2A861}" type="datetimeFigureOut">
              <a:rPr lang="en-US" smtClean="0"/>
              <a:t>12/11/13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6A6245-903D-A940-9621-9F01973E62B4}" type="slidenum">
              <a:rPr lang="en-US" smtClean="0"/>
              <a:t>‹#›</a:t>
            </a:fld>
            <a:endParaRPr lang="en-US"/>
          </a:p>
        </p:txBody>
      </p:sp>
    </p:spTree>
    <p:extLst>
      <p:ext uri="{BB962C8B-B14F-4D97-AF65-F5344CB8AC3E}">
        <p14:creationId xmlns:p14="http://schemas.microsoft.com/office/powerpoint/2010/main" val="876700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CA88FA-BDB7-834F-97EB-F75008D2A861}" type="datetimeFigureOut">
              <a:rPr lang="en-US" smtClean="0"/>
              <a:t>12/11/13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6A6245-903D-A940-9621-9F01973E62B4}" type="slidenum">
              <a:rPr lang="en-US" smtClean="0"/>
              <a:t>‹#›</a:t>
            </a:fld>
            <a:endParaRPr lang="en-US"/>
          </a:p>
        </p:txBody>
      </p:sp>
    </p:spTree>
    <p:extLst>
      <p:ext uri="{BB962C8B-B14F-4D97-AF65-F5344CB8AC3E}">
        <p14:creationId xmlns:p14="http://schemas.microsoft.com/office/powerpoint/2010/main" val="2316522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CA88FA-BDB7-834F-97EB-F75008D2A861}" type="datetimeFigureOut">
              <a:rPr lang="en-US" smtClean="0"/>
              <a:t>12/11/13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6A6245-903D-A940-9621-9F01973E62B4}" type="slidenum">
              <a:rPr lang="en-US" smtClean="0"/>
              <a:t>‹#›</a:t>
            </a:fld>
            <a:endParaRPr lang="en-US"/>
          </a:p>
        </p:txBody>
      </p:sp>
    </p:spTree>
    <p:extLst>
      <p:ext uri="{BB962C8B-B14F-4D97-AF65-F5344CB8AC3E}">
        <p14:creationId xmlns:p14="http://schemas.microsoft.com/office/powerpoint/2010/main" val="1983034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Rectangle 2"/>
          <p:cNvSpPr>
            <a:spLocks noGrp="1" noChangeArrowheads="1"/>
          </p:cNvSpPr>
          <p:nvPr>
            <p:ph type="ctrTitle"/>
          </p:nvPr>
        </p:nvSpPr>
        <p:spPr>
          <a:xfrm>
            <a:off x="685800" y="2286000"/>
            <a:ext cx="7772400" cy="1143000"/>
          </a:xfrm>
        </p:spPr>
        <p:txBody>
          <a:bodyPr>
            <a:normAutofit fontScale="90000"/>
          </a:bodyPr>
          <a:lstStyle/>
          <a:p>
            <a:r>
              <a:rPr lang="en-US" dirty="0">
                <a:latin typeface="Calibri" charset="0"/>
              </a:rPr>
              <a:t>Module 6</a:t>
            </a:r>
            <a:br>
              <a:rPr lang="en-US" dirty="0">
                <a:latin typeface="Calibri" charset="0"/>
              </a:rPr>
            </a:br>
            <a:r>
              <a:rPr lang="en-US" dirty="0">
                <a:latin typeface="Calibri" charset="0"/>
              </a:rPr>
              <a:t/>
            </a:r>
            <a:br>
              <a:rPr lang="en-US" dirty="0">
                <a:latin typeface="Calibri" charset="0"/>
              </a:rPr>
            </a:br>
            <a:r>
              <a:rPr lang="en-US" dirty="0">
                <a:latin typeface="Calibri" charset="0"/>
              </a:rPr>
              <a:t>File and directories</a:t>
            </a:r>
          </a:p>
        </p:txBody>
      </p:sp>
      <p:sp>
        <p:nvSpPr>
          <p:cNvPr id="200707"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162989840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Rectangle 2"/>
          <p:cNvSpPr>
            <a:spLocks noGrp="1" noChangeArrowheads="1"/>
          </p:cNvSpPr>
          <p:nvPr>
            <p:ph type="title"/>
          </p:nvPr>
        </p:nvSpPr>
        <p:spPr/>
        <p:txBody>
          <a:bodyPr/>
          <a:lstStyle/>
          <a:p>
            <a:r>
              <a:rPr lang="en-US">
                <a:latin typeface="Calibri" charset="0"/>
              </a:rPr>
              <a:t>Reusing a filehandle</a:t>
            </a:r>
            <a:endParaRPr lang="en-CA">
              <a:latin typeface="Calibri" charset="0"/>
            </a:endParaRPr>
          </a:p>
        </p:txBody>
      </p:sp>
      <p:sp>
        <p:nvSpPr>
          <p:cNvPr id="194562" name="Rectangle 3"/>
          <p:cNvSpPr>
            <a:spLocks noGrp="1" noChangeArrowheads="1"/>
          </p:cNvSpPr>
          <p:nvPr>
            <p:ph idx="1"/>
          </p:nvPr>
        </p:nvSpPr>
        <p:spPr/>
        <p:txBody>
          <a:bodyPr/>
          <a:lstStyle/>
          <a:p>
            <a:r>
              <a:rPr lang="en-US" sz="2800">
                <a:latin typeface="Calibri" charset="0"/>
              </a:rPr>
              <a:t>If you have one file open with a specific filehandle, and then use the same filehandle in another open command, the first file is automatically closed and the filehandle is opened with the new file.</a:t>
            </a:r>
          </a:p>
          <a:p>
            <a:r>
              <a:rPr lang="en-US" sz="2800">
                <a:latin typeface="Calibri" charset="0"/>
              </a:rPr>
              <a:t>This can be used to eliminate the opening and closing of file statements in a program, as long as the files are used sequentially</a:t>
            </a:r>
            <a:endParaRPr lang="en-CA" sz="2800">
              <a:latin typeface="Calibri" charset="0"/>
            </a:endParaRPr>
          </a:p>
        </p:txBody>
      </p:sp>
    </p:spTree>
    <p:extLst>
      <p:ext uri="{BB962C8B-B14F-4D97-AF65-F5344CB8AC3E}">
        <p14:creationId xmlns:p14="http://schemas.microsoft.com/office/powerpoint/2010/main" val="412675469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Rectangle 2"/>
          <p:cNvSpPr>
            <a:spLocks noGrp="1" noChangeArrowheads="1"/>
          </p:cNvSpPr>
          <p:nvPr>
            <p:ph type="ctrTitle"/>
          </p:nvPr>
        </p:nvSpPr>
        <p:spPr>
          <a:xfrm>
            <a:off x="685800" y="2286000"/>
            <a:ext cx="7772400" cy="1143000"/>
          </a:xfrm>
        </p:spPr>
        <p:txBody>
          <a:bodyPr/>
          <a:lstStyle/>
          <a:p>
            <a:r>
              <a:rPr lang="en-US">
                <a:latin typeface="Calibri" charset="0"/>
              </a:rPr>
              <a:t>Reading files</a:t>
            </a:r>
            <a:endParaRPr lang="en-CA">
              <a:latin typeface="Calibri" charset="0"/>
            </a:endParaRPr>
          </a:p>
        </p:txBody>
      </p:sp>
      <p:sp>
        <p:nvSpPr>
          <p:cNvPr id="210947"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91072596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Rectangle 2"/>
          <p:cNvSpPr>
            <a:spLocks noGrp="1" noChangeArrowheads="1"/>
          </p:cNvSpPr>
          <p:nvPr>
            <p:ph type="title"/>
          </p:nvPr>
        </p:nvSpPr>
        <p:spPr/>
        <p:txBody>
          <a:bodyPr/>
          <a:lstStyle/>
          <a:p>
            <a:r>
              <a:rPr lang="en-US">
                <a:latin typeface="Calibri" charset="0"/>
              </a:rPr>
              <a:t>Reading from a filehandle</a:t>
            </a:r>
            <a:endParaRPr lang="en-CA">
              <a:latin typeface="Calibri" charset="0"/>
            </a:endParaRPr>
          </a:p>
        </p:txBody>
      </p:sp>
      <p:sp>
        <p:nvSpPr>
          <p:cNvPr id="196610" name="Rectangle 3"/>
          <p:cNvSpPr>
            <a:spLocks noGrp="1" noChangeArrowheads="1"/>
          </p:cNvSpPr>
          <p:nvPr>
            <p:ph idx="1"/>
          </p:nvPr>
        </p:nvSpPr>
        <p:spPr/>
        <p:txBody>
          <a:bodyPr/>
          <a:lstStyle/>
          <a:p>
            <a:pPr>
              <a:lnSpc>
                <a:spcPct val="90000"/>
              </a:lnSpc>
            </a:pPr>
            <a:r>
              <a:rPr lang="en-US" sz="2800">
                <a:latin typeface="Calibri" charset="0"/>
              </a:rPr>
              <a:t>There are a couple of ways to read from an open filehandle. The most common is to use the file input operator, which is a pair of angle brackets around the filehandle name (just like &lt;STDIN&gt; to read from the keyboard). For example:</a:t>
            </a:r>
            <a:br>
              <a:rPr lang="en-US" sz="2800">
                <a:latin typeface="Calibri" charset="0"/>
              </a:rPr>
            </a:br>
            <a:r>
              <a:rPr lang="en-US" sz="2800">
                <a:latin typeface="Courier New" charset="0"/>
              </a:rPr>
              <a:t>open(BIGFILE, </a:t>
            </a:r>
            <a:r>
              <a:rPr lang="ja-JP" altLang="en-US" sz="2800">
                <a:latin typeface="Arial" charset="0"/>
              </a:rPr>
              <a:t>“</a:t>
            </a:r>
            <a:r>
              <a:rPr lang="en-US" altLang="ja-JP" sz="2800">
                <a:latin typeface="Courier New" charset="0"/>
              </a:rPr>
              <a:t>data.txt</a:t>
            </a:r>
            <a:r>
              <a:rPr lang="ja-JP" altLang="en-US" sz="2800">
                <a:latin typeface="Arial" charset="0"/>
              </a:rPr>
              <a:t>”</a:t>
            </a:r>
            <a:r>
              <a:rPr lang="en-US" altLang="ja-JP" sz="2800">
                <a:latin typeface="Courier New" charset="0"/>
              </a:rPr>
              <a:t>) </a:t>
            </a:r>
            <a:br>
              <a:rPr lang="en-US" altLang="ja-JP" sz="2800">
                <a:latin typeface="Courier New" charset="0"/>
              </a:rPr>
            </a:br>
            <a:r>
              <a:rPr lang="en-US" altLang="ja-JP" sz="2800">
                <a:latin typeface="Courier New" charset="0"/>
              </a:rPr>
              <a:t>$line=&lt;BIGFILE&gt;;</a:t>
            </a:r>
          </a:p>
          <a:p>
            <a:pPr>
              <a:lnSpc>
                <a:spcPct val="90000"/>
              </a:lnSpc>
            </a:pPr>
            <a:r>
              <a:rPr lang="en-US" sz="2800">
                <a:latin typeface="Calibri" charset="0"/>
              </a:rPr>
              <a:t>This will read a line from the file data.txt (referred to by the filehandle and not the name) and store it in $line</a:t>
            </a:r>
            <a:endParaRPr lang="en-CA" sz="2800">
              <a:latin typeface="Calibri" charset="0"/>
            </a:endParaRPr>
          </a:p>
        </p:txBody>
      </p:sp>
    </p:spTree>
    <p:extLst>
      <p:ext uri="{BB962C8B-B14F-4D97-AF65-F5344CB8AC3E}">
        <p14:creationId xmlns:p14="http://schemas.microsoft.com/office/powerpoint/2010/main" val="244147894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Rectangle 2"/>
          <p:cNvSpPr>
            <a:spLocks noGrp="1" noChangeArrowheads="1"/>
          </p:cNvSpPr>
          <p:nvPr>
            <p:ph type="title"/>
          </p:nvPr>
        </p:nvSpPr>
        <p:spPr/>
        <p:txBody>
          <a:bodyPr/>
          <a:lstStyle/>
          <a:p>
            <a:r>
              <a:rPr lang="en-US">
                <a:latin typeface="Calibri" charset="0"/>
              </a:rPr>
              <a:t>Using the file input operator</a:t>
            </a:r>
            <a:endParaRPr lang="en-CA">
              <a:latin typeface="Calibri" charset="0"/>
            </a:endParaRPr>
          </a:p>
        </p:txBody>
      </p:sp>
      <p:sp>
        <p:nvSpPr>
          <p:cNvPr id="197634" name="Rectangle 3"/>
          <p:cNvSpPr>
            <a:spLocks noGrp="1" noChangeArrowheads="1"/>
          </p:cNvSpPr>
          <p:nvPr>
            <p:ph idx="1"/>
          </p:nvPr>
        </p:nvSpPr>
        <p:spPr/>
        <p:txBody>
          <a:bodyPr/>
          <a:lstStyle/>
          <a:p>
            <a:r>
              <a:rPr lang="en-US" sz="2800">
                <a:latin typeface="Calibri" charset="0"/>
              </a:rPr>
              <a:t>The line</a:t>
            </a:r>
            <a:br>
              <a:rPr lang="en-US" sz="2800">
                <a:latin typeface="Calibri" charset="0"/>
              </a:rPr>
            </a:br>
            <a:r>
              <a:rPr lang="en-US" sz="2800">
                <a:latin typeface="Courier New" charset="0"/>
              </a:rPr>
              <a:t>$line=&lt;MFILE&gt;;</a:t>
            </a:r>
            <a:br>
              <a:rPr lang="en-US" sz="2800">
                <a:latin typeface="Courier New" charset="0"/>
              </a:rPr>
            </a:br>
            <a:r>
              <a:rPr lang="en-US" sz="2800">
                <a:latin typeface="Calibri" charset="0"/>
              </a:rPr>
              <a:t>will read a whole line of input from the MFILE filehandle. If there is nothing to read, the value </a:t>
            </a:r>
            <a:r>
              <a:rPr lang="ja-JP" altLang="en-US" sz="2800">
                <a:latin typeface="Arial" charset="0"/>
              </a:rPr>
              <a:t>“</a:t>
            </a:r>
            <a:r>
              <a:rPr lang="en-US" altLang="ja-JP" sz="2800">
                <a:latin typeface="Calibri" charset="0"/>
              </a:rPr>
              <a:t>undef</a:t>
            </a:r>
            <a:r>
              <a:rPr lang="ja-JP" altLang="en-US" sz="2800">
                <a:latin typeface="Arial" charset="0"/>
              </a:rPr>
              <a:t>”</a:t>
            </a:r>
            <a:r>
              <a:rPr lang="en-US" altLang="ja-JP" sz="2800">
                <a:latin typeface="Calibri" charset="0"/>
              </a:rPr>
              <a:t> (for undefined) is returned.</a:t>
            </a:r>
          </a:p>
          <a:p>
            <a:r>
              <a:rPr lang="en-US" sz="2800">
                <a:latin typeface="Calibri" charset="0"/>
              </a:rPr>
              <a:t>You can use loops to read through an entire file. To test whether the value undef has been detected, use the </a:t>
            </a:r>
            <a:r>
              <a:rPr lang="ja-JP" altLang="en-US" sz="2800">
                <a:latin typeface="Arial" charset="0"/>
              </a:rPr>
              <a:t>“</a:t>
            </a:r>
            <a:r>
              <a:rPr lang="en-US" altLang="ja-JP" sz="2800">
                <a:latin typeface="Calibri" charset="0"/>
              </a:rPr>
              <a:t>defined</a:t>
            </a:r>
            <a:r>
              <a:rPr lang="ja-JP" altLang="en-US" sz="2800">
                <a:latin typeface="Arial" charset="0"/>
              </a:rPr>
              <a:t>”</a:t>
            </a:r>
            <a:r>
              <a:rPr lang="en-US" altLang="ja-JP" sz="2800">
                <a:latin typeface="Calibri" charset="0"/>
              </a:rPr>
              <a:t> keyword:</a:t>
            </a:r>
            <a:br>
              <a:rPr lang="en-US" altLang="ja-JP" sz="2800">
                <a:latin typeface="Calibri" charset="0"/>
              </a:rPr>
            </a:br>
            <a:r>
              <a:rPr lang="en-US" altLang="ja-JP" sz="2800">
                <a:latin typeface="Courier New" charset="0"/>
              </a:rPr>
              <a:t>while (defined($line=&lt;MFILE&gt;)) …</a:t>
            </a:r>
            <a:endParaRPr lang="en-CA" sz="2800">
              <a:latin typeface="Courier New" charset="0"/>
            </a:endParaRPr>
          </a:p>
        </p:txBody>
      </p:sp>
    </p:spTree>
    <p:extLst>
      <p:ext uri="{BB962C8B-B14F-4D97-AF65-F5344CB8AC3E}">
        <p14:creationId xmlns:p14="http://schemas.microsoft.com/office/powerpoint/2010/main" val="345691026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Rectangle 2"/>
          <p:cNvSpPr>
            <a:spLocks noGrp="1" noChangeArrowheads="1"/>
          </p:cNvSpPr>
          <p:nvPr>
            <p:ph type="title"/>
          </p:nvPr>
        </p:nvSpPr>
        <p:spPr/>
        <p:txBody>
          <a:bodyPr/>
          <a:lstStyle/>
          <a:p>
            <a:r>
              <a:rPr lang="en-US">
                <a:latin typeface="Calibri" charset="0"/>
              </a:rPr>
              <a:t>A shortcut for reading lines</a:t>
            </a:r>
            <a:endParaRPr lang="en-CA">
              <a:latin typeface="Calibri" charset="0"/>
            </a:endParaRPr>
          </a:p>
        </p:txBody>
      </p:sp>
      <p:sp>
        <p:nvSpPr>
          <p:cNvPr id="198658" name="Rectangle 3"/>
          <p:cNvSpPr>
            <a:spLocks noGrp="1" noChangeArrowheads="1"/>
          </p:cNvSpPr>
          <p:nvPr>
            <p:ph idx="1"/>
          </p:nvPr>
        </p:nvSpPr>
        <p:spPr/>
        <p:txBody>
          <a:bodyPr/>
          <a:lstStyle/>
          <a:p>
            <a:pPr>
              <a:lnSpc>
                <a:spcPct val="90000"/>
              </a:lnSpc>
            </a:pPr>
            <a:r>
              <a:rPr lang="en-US" sz="2800">
                <a:latin typeface="Calibri" charset="0"/>
              </a:rPr>
              <a:t>Perl allows the code on the previous slide to be shortened. Instead of writing:</a:t>
            </a:r>
            <a:br>
              <a:rPr lang="en-US" sz="2800">
                <a:latin typeface="Calibri" charset="0"/>
              </a:rPr>
            </a:br>
            <a:r>
              <a:rPr lang="en-US" sz="2800">
                <a:latin typeface="Courier New" charset="0"/>
              </a:rPr>
              <a:t>while (defined($line=&lt;MFILE&gt;))</a:t>
            </a:r>
            <a:br>
              <a:rPr lang="en-US" sz="2800">
                <a:latin typeface="Courier New" charset="0"/>
              </a:rPr>
            </a:br>
            <a:r>
              <a:rPr lang="en-US" sz="2800">
                <a:latin typeface="Courier New" charset="0"/>
              </a:rPr>
              <a:t>{print $line;}  </a:t>
            </a:r>
            <a:br>
              <a:rPr lang="en-US" sz="2800">
                <a:latin typeface="Courier New" charset="0"/>
              </a:rPr>
            </a:br>
            <a:r>
              <a:rPr lang="en-US" sz="2800">
                <a:latin typeface="Calibri" charset="0"/>
              </a:rPr>
              <a:t>you can write:</a:t>
            </a:r>
            <a:br>
              <a:rPr lang="en-US" sz="2800">
                <a:latin typeface="Calibri" charset="0"/>
              </a:rPr>
            </a:br>
            <a:r>
              <a:rPr lang="en-US" sz="2800">
                <a:latin typeface="Courier New" charset="0"/>
              </a:rPr>
              <a:t>while(&lt;MFILE&gt;)</a:t>
            </a:r>
            <a:br>
              <a:rPr lang="en-US" sz="2800">
                <a:latin typeface="Courier New" charset="0"/>
              </a:rPr>
            </a:br>
            <a:r>
              <a:rPr lang="en-US" sz="2800">
                <a:latin typeface="Courier New" charset="0"/>
              </a:rPr>
              <a:t>{print $_;}</a:t>
            </a:r>
          </a:p>
          <a:p>
            <a:pPr>
              <a:lnSpc>
                <a:spcPct val="90000"/>
              </a:lnSpc>
            </a:pPr>
            <a:r>
              <a:rPr lang="en-US" sz="2800">
                <a:latin typeface="Calibri" charset="0"/>
              </a:rPr>
              <a:t>This works because the shortform stores the line in the default variable $_. The shortform also checks for end-of-file for you. </a:t>
            </a:r>
            <a:endParaRPr lang="en-CA" sz="2800">
              <a:latin typeface="Calibri" charset="0"/>
            </a:endParaRPr>
          </a:p>
        </p:txBody>
      </p:sp>
    </p:spTree>
    <p:extLst>
      <p:ext uri="{BB962C8B-B14F-4D97-AF65-F5344CB8AC3E}">
        <p14:creationId xmlns:p14="http://schemas.microsoft.com/office/powerpoint/2010/main" val="79673838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ChangeArrowheads="1"/>
          </p:cNvSpPr>
          <p:nvPr>
            <p:ph type="title"/>
          </p:nvPr>
        </p:nvSpPr>
        <p:spPr/>
        <p:txBody>
          <a:bodyPr/>
          <a:lstStyle/>
          <a:p>
            <a:r>
              <a:rPr lang="en-US">
                <a:latin typeface="Calibri" charset="0"/>
              </a:rPr>
              <a:t>Exercise </a:t>
            </a:r>
            <a:endParaRPr lang="en-CA">
              <a:latin typeface="Calibri" charset="0"/>
            </a:endParaRPr>
          </a:p>
        </p:txBody>
      </p:sp>
      <p:sp>
        <p:nvSpPr>
          <p:cNvPr id="199682" name="Rectangle 3"/>
          <p:cNvSpPr>
            <a:spLocks noGrp="1" noChangeArrowheads="1"/>
          </p:cNvSpPr>
          <p:nvPr>
            <p:ph idx="1"/>
          </p:nvPr>
        </p:nvSpPr>
        <p:spPr/>
        <p:txBody>
          <a:bodyPr/>
          <a:lstStyle/>
          <a:p>
            <a:r>
              <a:rPr lang="en-US">
                <a:latin typeface="Calibri" charset="0"/>
              </a:rPr>
              <a:t>Write a program that reads in a file (pick any file from the directory) and display the contents of that file, line by line.  Make sure the end of file is handled properly, and remember to close the filehandle after you are finished. Prompt the user for the filename to be read.</a:t>
            </a:r>
            <a:endParaRPr lang="en-CA">
              <a:latin typeface="Calibri" charset="0"/>
            </a:endParaRPr>
          </a:p>
        </p:txBody>
      </p:sp>
    </p:spTree>
    <p:extLst>
      <p:ext uri="{BB962C8B-B14F-4D97-AF65-F5344CB8AC3E}">
        <p14:creationId xmlns:p14="http://schemas.microsoft.com/office/powerpoint/2010/main" val="164783322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Rectangle 2"/>
          <p:cNvSpPr>
            <a:spLocks noGrp="1" noChangeArrowheads="1"/>
          </p:cNvSpPr>
          <p:nvPr>
            <p:ph type="title"/>
          </p:nvPr>
        </p:nvSpPr>
        <p:spPr/>
        <p:txBody>
          <a:bodyPr/>
          <a:lstStyle/>
          <a:p>
            <a:r>
              <a:rPr lang="en-US">
                <a:latin typeface="Calibri" charset="0"/>
              </a:rPr>
              <a:t>Reading into a list</a:t>
            </a:r>
            <a:endParaRPr lang="en-CA">
              <a:latin typeface="Calibri" charset="0"/>
            </a:endParaRPr>
          </a:p>
        </p:txBody>
      </p:sp>
      <p:sp>
        <p:nvSpPr>
          <p:cNvPr id="200706" name="Rectangle 3"/>
          <p:cNvSpPr>
            <a:spLocks noGrp="1" noChangeArrowheads="1"/>
          </p:cNvSpPr>
          <p:nvPr>
            <p:ph idx="1"/>
          </p:nvPr>
        </p:nvSpPr>
        <p:spPr/>
        <p:txBody>
          <a:bodyPr/>
          <a:lstStyle/>
          <a:p>
            <a:r>
              <a:rPr lang="en-US" sz="2800">
                <a:latin typeface="Calibri" charset="0"/>
              </a:rPr>
              <a:t>So far, we read file contents into a scalar, one line at a time.  You could assign the lines read from a file to a list just as easily:</a:t>
            </a:r>
            <a:br>
              <a:rPr lang="en-US" sz="2800">
                <a:latin typeface="Calibri" charset="0"/>
              </a:rPr>
            </a:br>
            <a:r>
              <a:rPr lang="en-US" sz="2800">
                <a:latin typeface="Courier New" charset="0"/>
              </a:rPr>
              <a:t>open (MFILE, </a:t>
            </a:r>
            <a:r>
              <a:rPr lang="ja-JP" altLang="en-US" sz="2800">
                <a:latin typeface="Arial" charset="0"/>
              </a:rPr>
              <a:t>“</a:t>
            </a:r>
            <a:r>
              <a:rPr lang="en-US" altLang="ja-JP" sz="2800">
                <a:latin typeface="Courier New" charset="0"/>
              </a:rPr>
              <a:t>data.txt</a:t>
            </a:r>
            <a:r>
              <a:rPr lang="ja-JP" altLang="en-US" sz="2800">
                <a:latin typeface="Arial" charset="0"/>
              </a:rPr>
              <a:t>”</a:t>
            </a:r>
            <a:r>
              <a:rPr lang="en-US" altLang="ja-JP" sz="2800">
                <a:latin typeface="Courier New" charset="0"/>
              </a:rPr>
              <a:t>);</a:t>
            </a:r>
            <a:br>
              <a:rPr lang="en-US" altLang="ja-JP" sz="2800">
                <a:latin typeface="Courier New" charset="0"/>
              </a:rPr>
            </a:br>
            <a:r>
              <a:rPr lang="en-US" altLang="ja-JP" sz="2800">
                <a:latin typeface="Courier New" charset="0"/>
              </a:rPr>
              <a:t>@list=&lt;MFILE&gt;;</a:t>
            </a:r>
            <a:br>
              <a:rPr lang="en-US" altLang="ja-JP" sz="2800">
                <a:latin typeface="Courier New" charset="0"/>
              </a:rPr>
            </a:br>
            <a:r>
              <a:rPr lang="en-US" altLang="ja-JP" sz="2800">
                <a:latin typeface="Courier New" charset="0"/>
              </a:rPr>
              <a:t>close &lt;MFILE&gt;;</a:t>
            </a:r>
          </a:p>
          <a:p>
            <a:r>
              <a:rPr lang="en-US" sz="2800">
                <a:latin typeface="Calibri" charset="0"/>
              </a:rPr>
              <a:t>When using a list or array, the entire file is read in.  Each line in the file is assigned as one element in the list. (So the first line is @list[0], and so on.)</a:t>
            </a:r>
            <a:endParaRPr lang="en-CA" sz="2800">
              <a:latin typeface="Calibri" charset="0"/>
            </a:endParaRPr>
          </a:p>
        </p:txBody>
      </p:sp>
    </p:spTree>
    <p:extLst>
      <p:ext uri="{BB962C8B-B14F-4D97-AF65-F5344CB8AC3E}">
        <p14:creationId xmlns:p14="http://schemas.microsoft.com/office/powerpoint/2010/main" val="220949179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Rectangle 2"/>
          <p:cNvSpPr>
            <a:spLocks noGrp="1" noChangeArrowheads="1"/>
          </p:cNvSpPr>
          <p:nvPr>
            <p:ph type="title"/>
          </p:nvPr>
        </p:nvSpPr>
        <p:spPr/>
        <p:txBody>
          <a:bodyPr/>
          <a:lstStyle/>
          <a:p>
            <a:r>
              <a:rPr lang="en-US">
                <a:latin typeface="Calibri" charset="0"/>
              </a:rPr>
              <a:t>Using lists </a:t>
            </a:r>
            <a:endParaRPr lang="en-CA">
              <a:latin typeface="Calibri" charset="0"/>
            </a:endParaRPr>
          </a:p>
        </p:txBody>
      </p:sp>
      <p:sp>
        <p:nvSpPr>
          <p:cNvPr id="201730" name="Rectangle 3"/>
          <p:cNvSpPr>
            <a:spLocks noGrp="1" noChangeArrowheads="1"/>
          </p:cNvSpPr>
          <p:nvPr>
            <p:ph idx="1"/>
          </p:nvPr>
        </p:nvSpPr>
        <p:spPr/>
        <p:txBody>
          <a:bodyPr/>
          <a:lstStyle/>
          <a:p>
            <a:r>
              <a:rPr lang="en-US" sz="2800">
                <a:latin typeface="Calibri" charset="0"/>
              </a:rPr>
              <a:t>If you need to read a lot of data from a file, it is often easiest to use a list or array to hold the contents, instead of assigning a variable for each line, then processing the contents of the line somehow.</a:t>
            </a:r>
          </a:p>
          <a:p>
            <a:r>
              <a:rPr lang="en-US" sz="2800">
                <a:latin typeface="Calibri" charset="0"/>
              </a:rPr>
              <a:t>Since the array or list is just a copy of the file</a:t>
            </a:r>
            <a:r>
              <a:rPr lang="ja-JP" altLang="en-US" sz="2800">
                <a:latin typeface="Arial" charset="0"/>
              </a:rPr>
              <a:t>’</a:t>
            </a:r>
            <a:r>
              <a:rPr lang="en-US" altLang="ja-JP" sz="2800">
                <a:latin typeface="Calibri" charset="0"/>
              </a:rPr>
              <a:t>s contents, any changes made to the array will not harm the original file</a:t>
            </a:r>
            <a:endParaRPr lang="en-CA" sz="2800">
              <a:latin typeface="Calibri" charset="0"/>
            </a:endParaRPr>
          </a:p>
        </p:txBody>
      </p:sp>
    </p:spTree>
    <p:extLst>
      <p:ext uri="{BB962C8B-B14F-4D97-AF65-F5344CB8AC3E}">
        <p14:creationId xmlns:p14="http://schemas.microsoft.com/office/powerpoint/2010/main" val="275230738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3" name="Rectangle 2"/>
          <p:cNvSpPr>
            <a:spLocks noGrp="1" noChangeArrowheads="1"/>
          </p:cNvSpPr>
          <p:nvPr>
            <p:ph type="title"/>
          </p:nvPr>
        </p:nvSpPr>
        <p:spPr/>
        <p:txBody>
          <a:bodyPr/>
          <a:lstStyle/>
          <a:p>
            <a:r>
              <a:rPr lang="en-US">
                <a:latin typeface="Calibri" charset="0"/>
              </a:rPr>
              <a:t>Exercise</a:t>
            </a:r>
            <a:endParaRPr lang="en-CA">
              <a:latin typeface="Calibri" charset="0"/>
            </a:endParaRPr>
          </a:p>
        </p:txBody>
      </p:sp>
      <p:sp>
        <p:nvSpPr>
          <p:cNvPr id="202754" name="Rectangle 3"/>
          <p:cNvSpPr>
            <a:spLocks noGrp="1" noChangeArrowheads="1"/>
          </p:cNvSpPr>
          <p:nvPr>
            <p:ph idx="1"/>
          </p:nvPr>
        </p:nvSpPr>
        <p:spPr/>
        <p:txBody>
          <a:bodyPr/>
          <a:lstStyle/>
          <a:p>
            <a:pPr>
              <a:lnSpc>
                <a:spcPct val="90000"/>
              </a:lnSpc>
            </a:pPr>
            <a:r>
              <a:rPr lang="en-US" sz="2800">
                <a:latin typeface="Calibri" charset="0"/>
              </a:rPr>
              <a:t>Write a program that prompts the user for a filename, then reads that file in and displays the contents backwards, line by line, and character-by-character on each line. You can do this with scalars, but an array is much easier to work with. If the original file is:</a:t>
            </a:r>
            <a:br>
              <a:rPr lang="en-US" sz="2800">
                <a:latin typeface="Calibri" charset="0"/>
              </a:rPr>
            </a:br>
            <a:r>
              <a:rPr lang="en-US" sz="2800">
                <a:latin typeface="Courier New" charset="0"/>
              </a:rPr>
              <a:t>abcdef</a:t>
            </a:r>
            <a:br>
              <a:rPr lang="en-US" sz="2800">
                <a:latin typeface="Courier New" charset="0"/>
              </a:rPr>
            </a:br>
            <a:r>
              <a:rPr lang="en-US" sz="2800">
                <a:latin typeface="Courier New" charset="0"/>
              </a:rPr>
              <a:t>ghijkl</a:t>
            </a:r>
            <a:br>
              <a:rPr lang="en-US" sz="2800">
                <a:latin typeface="Courier New" charset="0"/>
              </a:rPr>
            </a:br>
            <a:r>
              <a:rPr lang="en-US" sz="2800">
                <a:latin typeface="Calibri" charset="0"/>
              </a:rPr>
              <a:t>the output will be:</a:t>
            </a:r>
            <a:br>
              <a:rPr lang="en-US" sz="2800">
                <a:latin typeface="Calibri" charset="0"/>
              </a:rPr>
            </a:br>
            <a:r>
              <a:rPr lang="en-US" sz="2800">
                <a:latin typeface="Courier New" charset="0"/>
              </a:rPr>
              <a:t>lkjihg</a:t>
            </a:r>
            <a:br>
              <a:rPr lang="en-US" sz="2800">
                <a:latin typeface="Courier New" charset="0"/>
              </a:rPr>
            </a:br>
            <a:r>
              <a:rPr lang="en-US" sz="2800">
                <a:latin typeface="Courier New" charset="0"/>
              </a:rPr>
              <a:t>fedcba.</a:t>
            </a:r>
            <a:endParaRPr lang="en-CA" sz="2800">
              <a:latin typeface="Courier New" charset="0"/>
            </a:endParaRPr>
          </a:p>
        </p:txBody>
      </p:sp>
    </p:spTree>
    <p:extLst>
      <p:ext uri="{BB962C8B-B14F-4D97-AF65-F5344CB8AC3E}">
        <p14:creationId xmlns:p14="http://schemas.microsoft.com/office/powerpoint/2010/main" val="34904234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Rectangle 2"/>
          <p:cNvSpPr>
            <a:spLocks noGrp="1" noChangeArrowheads="1"/>
          </p:cNvSpPr>
          <p:nvPr>
            <p:ph type="ctrTitle"/>
          </p:nvPr>
        </p:nvSpPr>
        <p:spPr>
          <a:xfrm>
            <a:off x="685800" y="2286000"/>
            <a:ext cx="7772400" cy="1143000"/>
          </a:xfrm>
        </p:spPr>
        <p:txBody>
          <a:bodyPr/>
          <a:lstStyle/>
          <a:p>
            <a:r>
              <a:rPr lang="en-US">
                <a:latin typeface="Calibri" charset="0"/>
              </a:rPr>
              <a:t>The die statement</a:t>
            </a:r>
            <a:endParaRPr lang="en-CA">
              <a:latin typeface="Calibri" charset="0"/>
            </a:endParaRPr>
          </a:p>
        </p:txBody>
      </p:sp>
      <p:sp>
        <p:nvSpPr>
          <p:cNvPr id="219139"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30172496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Rectangle 2"/>
          <p:cNvSpPr>
            <a:spLocks noGrp="1" noChangeArrowheads="1"/>
          </p:cNvSpPr>
          <p:nvPr>
            <p:ph type="ctrTitle"/>
          </p:nvPr>
        </p:nvSpPr>
        <p:spPr>
          <a:xfrm>
            <a:off x="685800" y="2286000"/>
            <a:ext cx="7772400" cy="1143000"/>
          </a:xfrm>
        </p:spPr>
        <p:txBody>
          <a:bodyPr/>
          <a:lstStyle/>
          <a:p>
            <a:r>
              <a:rPr lang="en-US">
                <a:latin typeface="Calibri" charset="0"/>
              </a:rPr>
              <a:t>File handles</a:t>
            </a:r>
            <a:endParaRPr lang="en-CA">
              <a:latin typeface="Calibri" charset="0"/>
            </a:endParaRPr>
          </a:p>
        </p:txBody>
      </p:sp>
      <p:sp>
        <p:nvSpPr>
          <p:cNvPr id="201731"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95362046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1" name="Rectangle 2"/>
          <p:cNvSpPr>
            <a:spLocks noGrp="1" noChangeArrowheads="1"/>
          </p:cNvSpPr>
          <p:nvPr>
            <p:ph type="title"/>
          </p:nvPr>
        </p:nvSpPr>
        <p:spPr/>
        <p:txBody>
          <a:bodyPr/>
          <a:lstStyle/>
          <a:p>
            <a:r>
              <a:rPr lang="en-US">
                <a:latin typeface="Calibri" charset="0"/>
              </a:rPr>
              <a:t>The open or die syntax</a:t>
            </a:r>
            <a:endParaRPr lang="en-CA">
              <a:latin typeface="Calibri" charset="0"/>
            </a:endParaRPr>
          </a:p>
        </p:txBody>
      </p:sp>
      <p:sp>
        <p:nvSpPr>
          <p:cNvPr id="204802" name="Rectangle 3"/>
          <p:cNvSpPr>
            <a:spLocks noGrp="1" noChangeArrowheads="1"/>
          </p:cNvSpPr>
          <p:nvPr>
            <p:ph idx="1"/>
          </p:nvPr>
        </p:nvSpPr>
        <p:spPr/>
        <p:txBody>
          <a:bodyPr/>
          <a:lstStyle/>
          <a:p>
            <a:pPr>
              <a:lnSpc>
                <a:spcPct val="90000"/>
              </a:lnSpc>
            </a:pPr>
            <a:r>
              <a:rPr lang="en-US" sz="2800">
                <a:latin typeface="Calibri" charset="0"/>
              </a:rPr>
              <a:t>Perl has a command called </a:t>
            </a:r>
            <a:r>
              <a:rPr lang="ja-JP" altLang="en-US" sz="2800">
                <a:latin typeface="Arial" charset="0"/>
              </a:rPr>
              <a:t>“</a:t>
            </a:r>
            <a:r>
              <a:rPr lang="en-US" altLang="ja-JP" sz="2800">
                <a:latin typeface="Calibri" charset="0"/>
              </a:rPr>
              <a:t>die</a:t>
            </a:r>
            <a:r>
              <a:rPr lang="ja-JP" altLang="en-US" sz="2800">
                <a:latin typeface="Arial" charset="0"/>
              </a:rPr>
              <a:t>”</a:t>
            </a:r>
            <a:r>
              <a:rPr lang="en-US" altLang="ja-JP" sz="2800">
                <a:latin typeface="Calibri" charset="0"/>
              </a:rPr>
              <a:t> which is often used with file commands. When the die command is encountered, the program stops executing and shows a message such as:</a:t>
            </a:r>
            <a:br>
              <a:rPr lang="en-US" altLang="ja-JP" sz="2800">
                <a:latin typeface="Calibri" charset="0"/>
              </a:rPr>
            </a:br>
            <a:r>
              <a:rPr lang="en-US" altLang="ja-JP" sz="2800">
                <a:latin typeface="Courier New" charset="0"/>
              </a:rPr>
              <a:t>Died at fileopen.txt line 165</a:t>
            </a:r>
          </a:p>
          <a:p>
            <a:pPr>
              <a:lnSpc>
                <a:spcPct val="90000"/>
              </a:lnSpc>
            </a:pPr>
            <a:r>
              <a:rPr lang="en-US" sz="2800">
                <a:latin typeface="Calibri" charset="0"/>
              </a:rPr>
              <a:t>To use the die command with an open function, you can use this format instead of an if statement:</a:t>
            </a:r>
            <a:br>
              <a:rPr lang="en-US" sz="2800">
                <a:latin typeface="Calibri" charset="0"/>
              </a:rPr>
            </a:br>
            <a:r>
              <a:rPr lang="en-US" sz="2800">
                <a:latin typeface="Courier New" charset="0"/>
              </a:rPr>
              <a:t>open(BIGFILE, </a:t>
            </a:r>
            <a:r>
              <a:rPr lang="ja-JP" altLang="en-US" sz="2800">
                <a:latin typeface="Arial" charset="0"/>
              </a:rPr>
              <a:t>“</a:t>
            </a:r>
            <a:r>
              <a:rPr lang="en-US" altLang="ja-JP" sz="2800">
                <a:latin typeface="Courier New" charset="0"/>
              </a:rPr>
              <a:t>data.txt</a:t>
            </a:r>
            <a:r>
              <a:rPr lang="ja-JP" altLang="en-US" sz="2800">
                <a:latin typeface="Arial" charset="0"/>
              </a:rPr>
              <a:t>”</a:t>
            </a:r>
            <a:r>
              <a:rPr lang="en-US" altLang="ja-JP" sz="2800">
                <a:latin typeface="Courier New" charset="0"/>
              </a:rPr>
              <a:t>) || die;</a:t>
            </a:r>
          </a:p>
          <a:p>
            <a:pPr>
              <a:lnSpc>
                <a:spcPct val="90000"/>
              </a:lnSpc>
            </a:pPr>
            <a:r>
              <a:rPr lang="en-US" sz="2800">
                <a:latin typeface="Calibri" charset="0"/>
              </a:rPr>
              <a:t>This is read as </a:t>
            </a:r>
            <a:r>
              <a:rPr lang="ja-JP" altLang="en-US" sz="2800">
                <a:latin typeface="Arial" charset="0"/>
              </a:rPr>
              <a:t>“</a:t>
            </a:r>
            <a:r>
              <a:rPr lang="en-US" altLang="ja-JP" sz="2800">
                <a:latin typeface="Calibri" charset="0"/>
              </a:rPr>
              <a:t>open or die</a:t>
            </a:r>
            <a:r>
              <a:rPr lang="ja-JP" altLang="en-US" sz="2800">
                <a:latin typeface="Arial" charset="0"/>
              </a:rPr>
              <a:t>”</a:t>
            </a:r>
            <a:r>
              <a:rPr lang="en-US" altLang="ja-JP" sz="2800">
                <a:latin typeface="Calibri" charset="0"/>
              </a:rPr>
              <a:t>: if the open is successful, execution continues; otherwise, the die statement terminates the program</a:t>
            </a:r>
            <a:endParaRPr lang="en-CA" sz="2800">
              <a:latin typeface="Calibri" charset="0"/>
            </a:endParaRPr>
          </a:p>
        </p:txBody>
      </p:sp>
    </p:spTree>
    <p:extLst>
      <p:ext uri="{BB962C8B-B14F-4D97-AF65-F5344CB8AC3E}">
        <p14:creationId xmlns:p14="http://schemas.microsoft.com/office/powerpoint/2010/main" val="22568631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Rectangle 2"/>
          <p:cNvSpPr>
            <a:spLocks noGrp="1" noChangeArrowheads="1"/>
          </p:cNvSpPr>
          <p:nvPr>
            <p:ph type="title"/>
          </p:nvPr>
        </p:nvSpPr>
        <p:spPr/>
        <p:txBody>
          <a:bodyPr/>
          <a:lstStyle/>
          <a:p>
            <a:r>
              <a:rPr lang="en-US">
                <a:latin typeface="Calibri" charset="0"/>
              </a:rPr>
              <a:t>Adding messages to die</a:t>
            </a:r>
            <a:endParaRPr lang="en-CA">
              <a:latin typeface="Calibri" charset="0"/>
            </a:endParaRPr>
          </a:p>
        </p:txBody>
      </p:sp>
      <p:sp>
        <p:nvSpPr>
          <p:cNvPr id="205826" name="Rectangle 3"/>
          <p:cNvSpPr>
            <a:spLocks noGrp="1" noChangeArrowheads="1"/>
          </p:cNvSpPr>
          <p:nvPr>
            <p:ph idx="1"/>
          </p:nvPr>
        </p:nvSpPr>
        <p:spPr/>
        <p:txBody>
          <a:bodyPr/>
          <a:lstStyle/>
          <a:p>
            <a:pPr>
              <a:lnSpc>
                <a:spcPct val="90000"/>
              </a:lnSpc>
            </a:pPr>
            <a:r>
              <a:rPr lang="en-US" sz="2800">
                <a:latin typeface="Calibri" charset="0"/>
              </a:rPr>
              <a:t>To help decipher program exits from the die command, you can use strings to be shown upon exit.  For example:</a:t>
            </a:r>
            <a:br>
              <a:rPr lang="en-US" sz="2800">
                <a:latin typeface="Calibri" charset="0"/>
              </a:rPr>
            </a:br>
            <a:r>
              <a:rPr lang="en-US" sz="2800">
                <a:latin typeface="Courier New" charset="0"/>
              </a:rPr>
              <a:t>die </a:t>
            </a:r>
            <a:r>
              <a:rPr lang="ja-JP" altLang="en-US" sz="2800">
                <a:latin typeface="Arial" charset="0"/>
              </a:rPr>
              <a:t>“</a:t>
            </a:r>
            <a:r>
              <a:rPr lang="en-US" altLang="ja-JP" sz="2800">
                <a:latin typeface="Courier New" charset="0"/>
              </a:rPr>
              <a:t>File won</a:t>
            </a:r>
            <a:r>
              <a:rPr lang="ja-JP" altLang="en-US" sz="2800">
                <a:latin typeface="Arial" charset="0"/>
              </a:rPr>
              <a:t>’</a:t>
            </a:r>
            <a:r>
              <a:rPr lang="en-US" altLang="ja-JP" sz="2800">
                <a:latin typeface="Courier New" charset="0"/>
              </a:rPr>
              <a:t>t open</a:t>
            </a:r>
            <a:r>
              <a:rPr lang="ja-JP" altLang="en-US" sz="2800">
                <a:latin typeface="Arial" charset="0"/>
              </a:rPr>
              <a:t>”</a:t>
            </a:r>
            <a:r>
              <a:rPr lang="en-US" altLang="ja-JP" sz="2800">
                <a:latin typeface="Courier New" charset="0"/>
              </a:rPr>
              <a:t>;</a:t>
            </a:r>
            <a:br>
              <a:rPr lang="en-US" altLang="ja-JP" sz="2800">
                <a:latin typeface="Courier New" charset="0"/>
              </a:rPr>
            </a:br>
            <a:r>
              <a:rPr lang="en-US" altLang="ja-JP" sz="2800">
                <a:latin typeface="Calibri" charset="0"/>
              </a:rPr>
              <a:t>will display the message:</a:t>
            </a:r>
            <a:br>
              <a:rPr lang="en-US" altLang="ja-JP" sz="2800">
                <a:latin typeface="Calibri" charset="0"/>
              </a:rPr>
            </a:br>
            <a:r>
              <a:rPr lang="en-US" altLang="ja-JP" sz="2800">
                <a:latin typeface="Courier New" charset="0"/>
              </a:rPr>
              <a:t>File won</a:t>
            </a:r>
            <a:r>
              <a:rPr lang="ja-JP" altLang="en-US" sz="2800">
                <a:latin typeface="Arial" charset="0"/>
              </a:rPr>
              <a:t>’</a:t>
            </a:r>
            <a:r>
              <a:rPr lang="en-US" altLang="ja-JP" sz="2800">
                <a:latin typeface="Courier New" charset="0"/>
              </a:rPr>
              <a:t>t open at foo.txt line 52</a:t>
            </a:r>
            <a:br>
              <a:rPr lang="en-US" altLang="ja-JP" sz="2800">
                <a:latin typeface="Courier New" charset="0"/>
              </a:rPr>
            </a:br>
            <a:r>
              <a:rPr lang="en-US" altLang="ja-JP" sz="2800">
                <a:latin typeface="Calibri" charset="0"/>
              </a:rPr>
              <a:t>when the die statement causes termination of the program.</a:t>
            </a:r>
          </a:p>
          <a:p>
            <a:pPr>
              <a:lnSpc>
                <a:spcPct val="90000"/>
              </a:lnSpc>
            </a:pPr>
            <a:r>
              <a:rPr lang="en-US" sz="2800">
                <a:latin typeface="Calibri" charset="0"/>
              </a:rPr>
              <a:t>You can use these messages to embed error codes or strings in likely locations for die statements</a:t>
            </a:r>
            <a:endParaRPr lang="en-CA" sz="2800">
              <a:latin typeface="Calibri" charset="0"/>
            </a:endParaRPr>
          </a:p>
        </p:txBody>
      </p:sp>
    </p:spTree>
    <p:extLst>
      <p:ext uri="{BB962C8B-B14F-4D97-AF65-F5344CB8AC3E}">
        <p14:creationId xmlns:p14="http://schemas.microsoft.com/office/powerpoint/2010/main" val="116885739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49" name="Rectangle 2"/>
          <p:cNvSpPr>
            <a:spLocks noGrp="1" noChangeArrowheads="1"/>
          </p:cNvSpPr>
          <p:nvPr>
            <p:ph type="title"/>
          </p:nvPr>
        </p:nvSpPr>
        <p:spPr/>
        <p:txBody>
          <a:bodyPr/>
          <a:lstStyle/>
          <a:p>
            <a:r>
              <a:rPr lang="en-US">
                <a:latin typeface="Calibri" charset="0"/>
              </a:rPr>
              <a:t>The $! variable</a:t>
            </a:r>
            <a:endParaRPr lang="en-CA">
              <a:latin typeface="Calibri" charset="0"/>
            </a:endParaRPr>
          </a:p>
        </p:txBody>
      </p:sp>
      <p:sp>
        <p:nvSpPr>
          <p:cNvPr id="206850" name="Rectangle 3"/>
          <p:cNvSpPr>
            <a:spLocks noGrp="1" noChangeArrowheads="1"/>
          </p:cNvSpPr>
          <p:nvPr>
            <p:ph idx="1"/>
          </p:nvPr>
        </p:nvSpPr>
        <p:spPr/>
        <p:txBody>
          <a:bodyPr/>
          <a:lstStyle/>
          <a:p>
            <a:pPr>
              <a:lnSpc>
                <a:spcPct val="90000"/>
              </a:lnSpc>
            </a:pPr>
            <a:r>
              <a:rPr lang="en-US" sz="2800">
                <a:latin typeface="Calibri" charset="0"/>
              </a:rPr>
              <a:t>When an error is recorded by Perl, it stores the error number in a special variable called $!. When examined numerically, $! shows a number, but when examined as a string it shows an error message from the operating system. This can be used as part of the die string:</a:t>
            </a:r>
            <a:br>
              <a:rPr lang="en-US" sz="2800">
                <a:latin typeface="Calibri" charset="0"/>
              </a:rPr>
            </a:br>
            <a:r>
              <a:rPr lang="en-US" sz="2800">
                <a:latin typeface="Courier New" charset="0"/>
              </a:rPr>
              <a:t>die </a:t>
            </a:r>
            <a:r>
              <a:rPr lang="ja-JP" altLang="en-US" sz="2800">
                <a:latin typeface="Arial" charset="0"/>
              </a:rPr>
              <a:t>“</a:t>
            </a:r>
            <a:r>
              <a:rPr lang="en-US" altLang="ja-JP" sz="2800">
                <a:latin typeface="Courier New" charset="0"/>
              </a:rPr>
              <a:t>Can</a:t>
            </a:r>
            <a:r>
              <a:rPr lang="ja-JP" altLang="en-US" sz="2800">
                <a:latin typeface="Arial" charset="0"/>
              </a:rPr>
              <a:t>’</a:t>
            </a:r>
            <a:r>
              <a:rPr lang="en-US" altLang="ja-JP" sz="2800">
                <a:latin typeface="Courier New" charset="0"/>
              </a:rPr>
              <a:t>t open: $! \n</a:t>
            </a:r>
            <a:r>
              <a:rPr lang="ja-JP" altLang="en-US" sz="2800">
                <a:latin typeface="Arial" charset="0"/>
              </a:rPr>
              <a:t>”</a:t>
            </a:r>
            <a:r>
              <a:rPr lang="en-US" altLang="ja-JP" sz="2800">
                <a:latin typeface="Courier New" charset="0"/>
              </a:rPr>
              <a:t>;</a:t>
            </a:r>
          </a:p>
          <a:p>
            <a:pPr>
              <a:lnSpc>
                <a:spcPct val="90000"/>
              </a:lnSpc>
            </a:pPr>
            <a:r>
              <a:rPr lang="en-US" sz="2800">
                <a:latin typeface="Calibri" charset="0"/>
              </a:rPr>
              <a:t>This statement will display the message </a:t>
            </a:r>
            <a:r>
              <a:rPr lang="ja-JP" altLang="en-US" sz="2800">
                <a:latin typeface="Arial" charset="0"/>
              </a:rPr>
              <a:t>“</a:t>
            </a:r>
            <a:r>
              <a:rPr lang="en-US" altLang="ja-JP" sz="2800">
                <a:latin typeface="Calibri" charset="0"/>
              </a:rPr>
              <a:t>Can</a:t>
            </a:r>
            <a:r>
              <a:rPr lang="ja-JP" altLang="en-US" sz="2800">
                <a:latin typeface="Arial" charset="0"/>
              </a:rPr>
              <a:t>’</a:t>
            </a:r>
            <a:r>
              <a:rPr lang="en-US" altLang="ja-JP" sz="2800">
                <a:latin typeface="Calibri" charset="0"/>
              </a:rPr>
              <a:t>t open</a:t>
            </a:r>
            <a:r>
              <a:rPr lang="ja-JP" altLang="en-US" sz="2800">
                <a:latin typeface="Arial" charset="0"/>
              </a:rPr>
              <a:t>”</a:t>
            </a:r>
            <a:r>
              <a:rPr lang="en-US" altLang="ja-JP" sz="2800">
                <a:latin typeface="Calibri" charset="0"/>
              </a:rPr>
              <a:t> followed by the error string from the operating system when the die is triggered</a:t>
            </a:r>
            <a:endParaRPr lang="en-CA" sz="2800">
              <a:latin typeface="Calibri" charset="0"/>
            </a:endParaRPr>
          </a:p>
        </p:txBody>
      </p:sp>
    </p:spTree>
    <p:extLst>
      <p:ext uri="{BB962C8B-B14F-4D97-AF65-F5344CB8AC3E}">
        <p14:creationId xmlns:p14="http://schemas.microsoft.com/office/powerpoint/2010/main" val="408140929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Rectangle 2"/>
          <p:cNvSpPr>
            <a:spLocks noGrp="1" noChangeArrowheads="1"/>
          </p:cNvSpPr>
          <p:nvPr>
            <p:ph type="title"/>
          </p:nvPr>
        </p:nvSpPr>
        <p:spPr/>
        <p:txBody>
          <a:bodyPr/>
          <a:lstStyle/>
          <a:p>
            <a:r>
              <a:rPr lang="en-US">
                <a:latin typeface="Calibri" charset="0"/>
              </a:rPr>
              <a:t>Warnings</a:t>
            </a:r>
            <a:endParaRPr lang="en-CA">
              <a:latin typeface="Calibri" charset="0"/>
            </a:endParaRPr>
          </a:p>
        </p:txBody>
      </p:sp>
      <p:sp>
        <p:nvSpPr>
          <p:cNvPr id="207874" name="Rectangle 3"/>
          <p:cNvSpPr>
            <a:spLocks noGrp="1" noChangeArrowheads="1"/>
          </p:cNvSpPr>
          <p:nvPr>
            <p:ph idx="1"/>
          </p:nvPr>
        </p:nvSpPr>
        <p:spPr/>
        <p:txBody>
          <a:bodyPr/>
          <a:lstStyle/>
          <a:p>
            <a:r>
              <a:rPr lang="en-US" sz="2800">
                <a:latin typeface="Calibri" charset="0"/>
              </a:rPr>
              <a:t>Instead of bombing out of a program using die, you may simply want to issue a warning to the user.  You can do this with the warn command:</a:t>
            </a:r>
            <a:br>
              <a:rPr lang="en-US" sz="2800">
                <a:latin typeface="Calibri" charset="0"/>
              </a:rPr>
            </a:br>
            <a:r>
              <a:rPr lang="en-US" sz="2800">
                <a:latin typeface="Courier New" charset="0"/>
              </a:rPr>
              <a:t>warn </a:t>
            </a:r>
            <a:r>
              <a:rPr lang="ja-JP" altLang="en-US" sz="2800">
                <a:latin typeface="Arial" charset="0"/>
              </a:rPr>
              <a:t>“</a:t>
            </a:r>
            <a:r>
              <a:rPr lang="en-US" altLang="ja-JP" sz="2800">
                <a:latin typeface="Courier New" charset="0"/>
              </a:rPr>
              <a:t>message</a:t>
            </a:r>
            <a:r>
              <a:rPr lang="ja-JP" altLang="en-US" sz="2800">
                <a:latin typeface="Arial" charset="0"/>
              </a:rPr>
              <a:t>”</a:t>
            </a:r>
            <a:r>
              <a:rPr lang="en-US" altLang="ja-JP" sz="2800">
                <a:latin typeface="Courier New" charset="0"/>
              </a:rPr>
              <a:t>;</a:t>
            </a:r>
          </a:p>
          <a:p>
            <a:r>
              <a:rPr lang="en-US" sz="2800">
                <a:latin typeface="Calibri" charset="0"/>
              </a:rPr>
              <a:t>The warn command will display the error message, but the program keeps running. You can use the error codes with warn:</a:t>
            </a:r>
            <a:br>
              <a:rPr lang="en-US" sz="2800">
                <a:latin typeface="Calibri" charset="0"/>
              </a:rPr>
            </a:br>
            <a:r>
              <a:rPr lang="en-US" sz="2800">
                <a:latin typeface="Courier New" charset="0"/>
              </a:rPr>
              <a:t>warn </a:t>
            </a:r>
            <a:r>
              <a:rPr lang="ja-JP" altLang="en-US" sz="2800">
                <a:latin typeface="Arial" charset="0"/>
              </a:rPr>
              <a:t>“</a:t>
            </a:r>
            <a:r>
              <a:rPr lang="en-US" altLang="ja-JP" sz="2800">
                <a:latin typeface="Courier New" charset="0"/>
              </a:rPr>
              <a:t>message: $!</a:t>
            </a:r>
            <a:r>
              <a:rPr lang="ja-JP" altLang="en-US" sz="2800">
                <a:latin typeface="Arial" charset="0"/>
              </a:rPr>
              <a:t>”</a:t>
            </a:r>
            <a:r>
              <a:rPr lang="en-US" altLang="ja-JP" sz="2800">
                <a:latin typeface="Courier New" charset="0"/>
              </a:rPr>
              <a:t>;</a:t>
            </a:r>
            <a:endParaRPr lang="en-CA" sz="2800">
              <a:latin typeface="Courier New" charset="0"/>
            </a:endParaRPr>
          </a:p>
        </p:txBody>
      </p:sp>
    </p:spTree>
    <p:extLst>
      <p:ext uri="{BB962C8B-B14F-4D97-AF65-F5344CB8AC3E}">
        <p14:creationId xmlns:p14="http://schemas.microsoft.com/office/powerpoint/2010/main" val="352254666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7" name="Rectangle 2"/>
          <p:cNvSpPr>
            <a:spLocks noGrp="1" noChangeArrowheads="1"/>
          </p:cNvSpPr>
          <p:nvPr>
            <p:ph type="title"/>
          </p:nvPr>
        </p:nvSpPr>
        <p:spPr/>
        <p:txBody>
          <a:bodyPr/>
          <a:lstStyle/>
          <a:p>
            <a:r>
              <a:rPr lang="en-US">
                <a:latin typeface="Calibri" charset="0"/>
              </a:rPr>
              <a:t>Exercise</a:t>
            </a:r>
            <a:endParaRPr lang="en-CA">
              <a:latin typeface="Calibri" charset="0"/>
            </a:endParaRPr>
          </a:p>
        </p:txBody>
      </p:sp>
      <p:sp>
        <p:nvSpPr>
          <p:cNvPr id="208898" name="Rectangle 3"/>
          <p:cNvSpPr>
            <a:spLocks noGrp="1" noChangeArrowheads="1"/>
          </p:cNvSpPr>
          <p:nvPr>
            <p:ph idx="1"/>
          </p:nvPr>
        </p:nvSpPr>
        <p:spPr/>
        <p:txBody>
          <a:bodyPr/>
          <a:lstStyle/>
          <a:p>
            <a:r>
              <a:rPr lang="en-US">
                <a:latin typeface="Calibri" charset="0"/>
              </a:rPr>
              <a:t>Modify the last program you wrote to incorporate the die statement to handle file open errors.  You can use a custom message if you want.  </a:t>
            </a:r>
            <a:endParaRPr lang="en-CA">
              <a:latin typeface="Calibri" charset="0"/>
            </a:endParaRPr>
          </a:p>
        </p:txBody>
      </p:sp>
    </p:spTree>
    <p:extLst>
      <p:ext uri="{BB962C8B-B14F-4D97-AF65-F5344CB8AC3E}">
        <p14:creationId xmlns:p14="http://schemas.microsoft.com/office/powerpoint/2010/main" val="147202326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1" name="Rectangle 2"/>
          <p:cNvSpPr>
            <a:spLocks noGrp="1" noChangeArrowheads="1"/>
          </p:cNvSpPr>
          <p:nvPr>
            <p:ph type="ctrTitle"/>
          </p:nvPr>
        </p:nvSpPr>
        <p:spPr>
          <a:xfrm>
            <a:off x="685800" y="2286000"/>
            <a:ext cx="7772400" cy="1143000"/>
          </a:xfrm>
        </p:spPr>
        <p:txBody>
          <a:bodyPr/>
          <a:lstStyle/>
          <a:p>
            <a:r>
              <a:rPr lang="en-US">
                <a:latin typeface="Calibri" charset="0"/>
              </a:rPr>
              <a:t>Writing data to a file</a:t>
            </a:r>
            <a:endParaRPr lang="en-CA">
              <a:latin typeface="Calibri" charset="0"/>
            </a:endParaRPr>
          </a:p>
        </p:txBody>
      </p:sp>
      <p:sp>
        <p:nvSpPr>
          <p:cNvPr id="225283"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190500832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Rectangle 2"/>
          <p:cNvSpPr>
            <a:spLocks noGrp="1" noChangeArrowheads="1"/>
          </p:cNvSpPr>
          <p:nvPr>
            <p:ph type="title"/>
          </p:nvPr>
        </p:nvSpPr>
        <p:spPr/>
        <p:txBody>
          <a:bodyPr/>
          <a:lstStyle/>
          <a:p>
            <a:r>
              <a:rPr lang="en-US">
                <a:latin typeface="Calibri" charset="0"/>
              </a:rPr>
              <a:t>Opening a file for writing</a:t>
            </a:r>
            <a:endParaRPr lang="en-CA">
              <a:latin typeface="Calibri" charset="0"/>
            </a:endParaRPr>
          </a:p>
        </p:txBody>
      </p:sp>
      <p:sp>
        <p:nvSpPr>
          <p:cNvPr id="210946" name="Rectangle 3"/>
          <p:cNvSpPr>
            <a:spLocks noGrp="1" noChangeArrowheads="1"/>
          </p:cNvSpPr>
          <p:nvPr>
            <p:ph idx="1"/>
          </p:nvPr>
        </p:nvSpPr>
        <p:spPr/>
        <p:txBody>
          <a:bodyPr/>
          <a:lstStyle/>
          <a:p>
            <a:r>
              <a:rPr lang="en-US" sz="2800">
                <a:latin typeface="Calibri" charset="0"/>
              </a:rPr>
              <a:t>Before you can write data to a file, it has to be opened specifically for writing.  You use the open function to open a file for writing, but then use a redirection operator in the filename component:</a:t>
            </a:r>
            <a:br>
              <a:rPr lang="en-US" sz="2800">
                <a:latin typeface="Calibri" charset="0"/>
              </a:rPr>
            </a:br>
            <a:r>
              <a:rPr lang="en-US" sz="2800">
                <a:latin typeface="Courier New" charset="0"/>
              </a:rPr>
              <a:t>open(MYFILE, </a:t>
            </a:r>
            <a:r>
              <a:rPr lang="ja-JP" altLang="en-US" sz="2800">
                <a:latin typeface="Arial" charset="0"/>
              </a:rPr>
              <a:t>“</a:t>
            </a:r>
            <a:r>
              <a:rPr lang="en-US" altLang="ja-JP" sz="2800">
                <a:latin typeface="Courier New" charset="0"/>
              </a:rPr>
              <a:t>&gt;bigfile.txt</a:t>
            </a:r>
            <a:r>
              <a:rPr lang="ja-JP" altLang="en-US" sz="2800">
                <a:latin typeface="Arial" charset="0"/>
              </a:rPr>
              <a:t>”</a:t>
            </a:r>
            <a:r>
              <a:rPr lang="en-US" altLang="ja-JP" sz="2800">
                <a:latin typeface="Courier New" charset="0"/>
              </a:rPr>
              <a:t>);</a:t>
            </a:r>
            <a:br>
              <a:rPr lang="en-US" altLang="ja-JP" sz="2800">
                <a:latin typeface="Courier New" charset="0"/>
              </a:rPr>
            </a:br>
            <a:r>
              <a:rPr lang="en-US" altLang="ja-JP" sz="2800">
                <a:latin typeface="Courier New" charset="0"/>
              </a:rPr>
              <a:t>open(MYFILE, </a:t>
            </a:r>
            <a:r>
              <a:rPr lang="ja-JP" altLang="en-US" sz="2800">
                <a:latin typeface="Arial" charset="0"/>
              </a:rPr>
              <a:t>“</a:t>
            </a:r>
            <a:r>
              <a:rPr lang="en-US" altLang="ja-JP" sz="2800">
                <a:latin typeface="Courier New" charset="0"/>
              </a:rPr>
              <a:t>&gt;&gt;bigfile.txt</a:t>
            </a:r>
            <a:r>
              <a:rPr lang="ja-JP" altLang="en-US" sz="2800">
                <a:latin typeface="Arial" charset="0"/>
              </a:rPr>
              <a:t>”</a:t>
            </a:r>
            <a:r>
              <a:rPr lang="en-US" altLang="ja-JP" sz="2800">
                <a:latin typeface="Courier New" charset="0"/>
              </a:rPr>
              <a:t>);</a:t>
            </a:r>
          </a:p>
          <a:p>
            <a:r>
              <a:rPr lang="en-US" sz="2800">
                <a:latin typeface="Calibri" charset="0"/>
              </a:rPr>
              <a:t>The redirection operators are the same used by UNIX. </a:t>
            </a:r>
            <a:r>
              <a:rPr lang="ja-JP" altLang="en-US" sz="2800">
                <a:latin typeface="Arial" charset="0"/>
              </a:rPr>
              <a:t>“</a:t>
            </a:r>
            <a:r>
              <a:rPr lang="en-US" altLang="ja-JP" sz="2800">
                <a:latin typeface="Calibri" charset="0"/>
              </a:rPr>
              <a:t>&gt;</a:t>
            </a:r>
            <a:r>
              <a:rPr lang="ja-JP" altLang="en-US" sz="2800">
                <a:latin typeface="Arial" charset="0"/>
              </a:rPr>
              <a:t>”</a:t>
            </a:r>
            <a:r>
              <a:rPr lang="en-US" altLang="ja-JP" sz="2800">
                <a:latin typeface="Calibri" charset="0"/>
              </a:rPr>
              <a:t> overwrites any contents already in the file, while </a:t>
            </a:r>
            <a:r>
              <a:rPr lang="ja-JP" altLang="en-US" sz="2800">
                <a:latin typeface="Arial" charset="0"/>
              </a:rPr>
              <a:t>“</a:t>
            </a:r>
            <a:r>
              <a:rPr lang="en-US" altLang="ja-JP" sz="2800">
                <a:latin typeface="Calibri" charset="0"/>
              </a:rPr>
              <a:t>&gt;&gt;</a:t>
            </a:r>
            <a:r>
              <a:rPr lang="ja-JP" altLang="en-US" sz="2800">
                <a:latin typeface="Arial" charset="0"/>
              </a:rPr>
              <a:t>”</a:t>
            </a:r>
            <a:r>
              <a:rPr lang="en-US" altLang="ja-JP" sz="2800">
                <a:latin typeface="Calibri" charset="0"/>
              </a:rPr>
              <a:t> appends to the end of the file.</a:t>
            </a:r>
            <a:endParaRPr lang="en-CA" sz="2800">
              <a:latin typeface="Calibri" charset="0"/>
            </a:endParaRPr>
          </a:p>
        </p:txBody>
      </p:sp>
    </p:spTree>
    <p:extLst>
      <p:ext uri="{BB962C8B-B14F-4D97-AF65-F5344CB8AC3E}">
        <p14:creationId xmlns:p14="http://schemas.microsoft.com/office/powerpoint/2010/main" val="370232203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Rectangle 2"/>
          <p:cNvSpPr>
            <a:spLocks noGrp="1" noChangeArrowheads="1"/>
          </p:cNvSpPr>
          <p:nvPr>
            <p:ph type="title"/>
          </p:nvPr>
        </p:nvSpPr>
        <p:spPr/>
        <p:txBody>
          <a:bodyPr/>
          <a:lstStyle/>
          <a:p>
            <a:r>
              <a:rPr lang="en-US">
                <a:latin typeface="Calibri" charset="0"/>
              </a:rPr>
              <a:t>Creating new files</a:t>
            </a:r>
            <a:endParaRPr lang="en-CA">
              <a:latin typeface="Calibri" charset="0"/>
            </a:endParaRPr>
          </a:p>
        </p:txBody>
      </p:sp>
      <p:sp>
        <p:nvSpPr>
          <p:cNvPr id="211970" name="Rectangle 3"/>
          <p:cNvSpPr>
            <a:spLocks noGrp="1" noChangeArrowheads="1"/>
          </p:cNvSpPr>
          <p:nvPr>
            <p:ph idx="1"/>
          </p:nvPr>
        </p:nvSpPr>
        <p:spPr/>
        <p:txBody>
          <a:bodyPr/>
          <a:lstStyle/>
          <a:p>
            <a:pPr>
              <a:lnSpc>
                <a:spcPct val="90000"/>
              </a:lnSpc>
            </a:pPr>
            <a:r>
              <a:rPr lang="en-US" sz="2800">
                <a:latin typeface="Calibri" charset="0"/>
              </a:rPr>
              <a:t>If the file you instruct open to open for writing does not exist. The file is created for you in the current directory unless a path has been specified. </a:t>
            </a:r>
          </a:p>
          <a:p>
            <a:pPr>
              <a:lnSpc>
                <a:spcPct val="90000"/>
              </a:lnSpc>
            </a:pPr>
            <a:r>
              <a:rPr lang="en-US" sz="2800">
                <a:latin typeface="Calibri" charset="0"/>
              </a:rPr>
              <a:t>If the file does exist, it will be overwritten unless you use the append operator</a:t>
            </a:r>
          </a:p>
          <a:p>
            <a:pPr>
              <a:lnSpc>
                <a:spcPct val="90000"/>
              </a:lnSpc>
            </a:pPr>
            <a:r>
              <a:rPr lang="en-US" sz="2800">
                <a:latin typeface="Calibri" charset="0"/>
              </a:rPr>
              <a:t>Most operating systems treat case in filenames as important, but some do not.  Check with your operating system to see if mixed case filenames are significant, or whether everything is converted to uppercase.</a:t>
            </a:r>
            <a:endParaRPr lang="en-CA" sz="2800">
              <a:latin typeface="Calibri" charset="0"/>
            </a:endParaRPr>
          </a:p>
        </p:txBody>
      </p:sp>
    </p:spTree>
    <p:extLst>
      <p:ext uri="{BB962C8B-B14F-4D97-AF65-F5344CB8AC3E}">
        <p14:creationId xmlns:p14="http://schemas.microsoft.com/office/powerpoint/2010/main" val="274671064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3" name="Rectangle 2"/>
          <p:cNvSpPr>
            <a:spLocks noGrp="1" noChangeArrowheads="1"/>
          </p:cNvSpPr>
          <p:nvPr>
            <p:ph type="title"/>
          </p:nvPr>
        </p:nvSpPr>
        <p:spPr/>
        <p:txBody>
          <a:bodyPr/>
          <a:lstStyle/>
          <a:p>
            <a:r>
              <a:rPr lang="en-US">
                <a:latin typeface="Calibri" charset="0"/>
              </a:rPr>
              <a:t>Writing data</a:t>
            </a:r>
            <a:endParaRPr lang="en-CA">
              <a:latin typeface="Calibri" charset="0"/>
            </a:endParaRPr>
          </a:p>
        </p:txBody>
      </p:sp>
      <p:sp>
        <p:nvSpPr>
          <p:cNvPr id="212994" name="Rectangle 3"/>
          <p:cNvSpPr>
            <a:spLocks noGrp="1" noChangeArrowheads="1"/>
          </p:cNvSpPr>
          <p:nvPr>
            <p:ph idx="1"/>
          </p:nvPr>
        </p:nvSpPr>
        <p:spPr/>
        <p:txBody>
          <a:bodyPr/>
          <a:lstStyle/>
          <a:p>
            <a:pPr>
              <a:lnSpc>
                <a:spcPct val="90000"/>
              </a:lnSpc>
            </a:pPr>
            <a:r>
              <a:rPr lang="en-US" sz="2800">
                <a:latin typeface="Calibri" charset="0"/>
              </a:rPr>
              <a:t>Writing data to a file is done with the print or printf command, but with the filehandle included. The syntax is:</a:t>
            </a:r>
            <a:br>
              <a:rPr lang="en-US" sz="2800">
                <a:latin typeface="Calibri" charset="0"/>
              </a:rPr>
            </a:br>
            <a:r>
              <a:rPr lang="en-US" sz="2800">
                <a:latin typeface="Courier New" charset="0"/>
              </a:rPr>
              <a:t>print filehandle data;</a:t>
            </a:r>
          </a:p>
          <a:p>
            <a:pPr>
              <a:lnSpc>
                <a:spcPct val="90000"/>
              </a:lnSpc>
            </a:pPr>
            <a:r>
              <a:rPr lang="en-US" sz="2800">
                <a:latin typeface="Calibri" charset="0"/>
              </a:rPr>
              <a:t>There is no comma between the filehandle and the data!</a:t>
            </a:r>
            <a:endParaRPr lang="en-CA" sz="2800">
              <a:latin typeface="Calibri" charset="0"/>
            </a:endParaRPr>
          </a:p>
          <a:p>
            <a:pPr>
              <a:lnSpc>
                <a:spcPct val="90000"/>
              </a:lnSpc>
            </a:pPr>
            <a:r>
              <a:rPr lang="en-US" sz="2800">
                <a:latin typeface="Calibri" charset="0"/>
              </a:rPr>
              <a:t>For example, to write a single variable $num1 to the file once it is opened for writing, use the command:</a:t>
            </a:r>
            <a:br>
              <a:rPr lang="en-US" sz="2800">
                <a:latin typeface="Calibri" charset="0"/>
              </a:rPr>
            </a:br>
            <a:r>
              <a:rPr lang="en-US" sz="2800">
                <a:latin typeface="Courier New" charset="0"/>
              </a:rPr>
              <a:t>print MFILE $num1;</a:t>
            </a:r>
            <a:br>
              <a:rPr lang="en-US" sz="2800">
                <a:latin typeface="Courier New" charset="0"/>
              </a:rPr>
            </a:br>
            <a:r>
              <a:rPr lang="en-US" sz="2800">
                <a:latin typeface="Calibri" charset="0"/>
              </a:rPr>
              <a:t>assuming MFILE is the filehandle. </a:t>
            </a:r>
            <a:endParaRPr lang="en-CA" sz="2800">
              <a:latin typeface="Calibri" charset="0"/>
            </a:endParaRPr>
          </a:p>
        </p:txBody>
      </p:sp>
    </p:spTree>
    <p:extLst>
      <p:ext uri="{BB962C8B-B14F-4D97-AF65-F5344CB8AC3E}">
        <p14:creationId xmlns:p14="http://schemas.microsoft.com/office/powerpoint/2010/main" val="380053559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7" name="Rectangle 2"/>
          <p:cNvSpPr>
            <a:spLocks noGrp="1" noChangeArrowheads="1"/>
          </p:cNvSpPr>
          <p:nvPr>
            <p:ph type="title"/>
          </p:nvPr>
        </p:nvSpPr>
        <p:spPr/>
        <p:txBody>
          <a:bodyPr/>
          <a:lstStyle/>
          <a:p>
            <a:r>
              <a:rPr lang="en-US">
                <a:latin typeface="Calibri" charset="0"/>
              </a:rPr>
              <a:t>Checking for writes</a:t>
            </a:r>
            <a:endParaRPr lang="en-CA">
              <a:latin typeface="Calibri" charset="0"/>
            </a:endParaRPr>
          </a:p>
        </p:txBody>
      </p:sp>
      <p:sp>
        <p:nvSpPr>
          <p:cNvPr id="214018" name="Rectangle 3"/>
          <p:cNvSpPr>
            <a:spLocks noGrp="1" noChangeArrowheads="1"/>
          </p:cNvSpPr>
          <p:nvPr>
            <p:ph idx="1"/>
          </p:nvPr>
        </p:nvSpPr>
        <p:spPr/>
        <p:txBody>
          <a:bodyPr/>
          <a:lstStyle/>
          <a:p>
            <a:r>
              <a:rPr lang="en-US" sz="2800">
                <a:latin typeface="Calibri" charset="0"/>
              </a:rPr>
              <a:t>You can use a logic structure to make sure a write has been performed properly:</a:t>
            </a:r>
            <a:br>
              <a:rPr lang="en-US" sz="2800">
                <a:latin typeface="Calibri" charset="0"/>
              </a:rPr>
            </a:br>
            <a:r>
              <a:rPr lang="en-US" sz="2800">
                <a:latin typeface="Courier New" charset="0"/>
              </a:rPr>
              <a:t>if (! print MFILE $num1)</a:t>
            </a:r>
            <a:br>
              <a:rPr lang="en-US" sz="2800">
                <a:latin typeface="Courier New" charset="0"/>
              </a:rPr>
            </a:br>
            <a:r>
              <a:rPr lang="en-US" sz="2800">
                <a:latin typeface="Courier New" charset="0"/>
              </a:rPr>
              <a:t>{warn </a:t>
            </a:r>
            <a:r>
              <a:rPr lang="ja-JP" altLang="en-US" sz="2800">
                <a:latin typeface="Arial" charset="0"/>
              </a:rPr>
              <a:t>“</a:t>
            </a:r>
            <a:r>
              <a:rPr lang="en-US" altLang="ja-JP" sz="2800">
                <a:latin typeface="Courier New" charset="0"/>
              </a:rPr>
              <a:t>Can</a:t>
            </a:r>
            <a:r>
              <a:rPr lang="ja-JP" altLang="en-US" sz="2800">
                <a:latin typeface="Arial" charset="0"/>
              </a:rPr>
              <a:t>’</a:t>
            </a:r>
            <a:r>
              <a:rPr lang="en-US" altLang="ja-JP" sz="2800">
                <a:latin typeface="Courier New" charset="0"/>
              </a:rPr>
              <a:t>t write to the file!</a:t>
            </a:r>
            <a:r>
              <a:rPr lang="ja-JP" altLang="en-US" sz="2800">
                <a:latin typeface="Arial" charset="0"/>
              </a:rPr>
              <a:t>”</a:t>
            </a:r>
            <a:r>
              <a:rPr lang="en-US" altLang="ja-JP" sz="2800">
                <a:latin typeface="Courier New" charset="0"/>
              </a:rPr>
              <a:t>;)</a:t>
            </a:r>
            <a:br>
              <a:rPr lang="en-US" altLang="ja-JP" sz="2800">
                <a:latin typeface="Courier New" charset="0"/>
              </a:rPr>
            </a:br>
            <a:r>
              <a:rPr lang="en-US" altLang="ja-JP" sz="2800">
                <a:latin typeface="Courier New" charset="0"/>
              </a:rPr>
              <a:t>}</a:t>
            </a:r>
            <a:br>
              <a:rPr lang="en-US" altLang="ja-JP" sz="2800">
                <a:latin typeface="Courier New" charset="0"/>
              </a:rPr>
            </a:br>
            <a:r>
              <a:rPr lang="en-US" altLang="ja-JP" sz="2800">
                <a:latin typeface="Courier New" charset="0"/>
              </a:rPr>
              <a:t>close (MFILE);</a:t>
            </a:r>
          </a:p>
          <a:p>
            <a:r>
              <a:rPr lang="en-US" sz="2800">
                <a:latin typeface="Calibri" charset="0"/>
              </a:rPr>
              <a:t>If the data value $num1 could not be written to the file, the warning is displayed. We used a warn here, but you can also use a die statement instead.</a:t>
            </a:r>
            <a:endParaRPr lang="en-CA" sz="2800">
              <a:latin typeface="Calibri" charset="0"/>
            </a:endParaRPr>
          </a:p>
        </p:txBody>
      </p:sp>
    </p:spTree>
    <p:extLst>
      <p:ext uri="{BB962C8B-B14F-4D97-AF65-F5344CB8AC3E}">
        <p14:creationId xmlns:p14="http://schemas.microsoft.com/office/powerpoint/2010/main" val="139287376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Rectangle 2"/>
          <p:cNvSpPr>
            <a:spLocks noGrp="1" noChangeArrowheads="1"/>
          </p:cNvSpPr>
          <p:nvPr>
            <p:ph type="title"/>
          </p:nvPr>
        </p:nvSpPr>
        <p:spPr/>
        <p:txBody>
          <a:bodyPr/>
          <a:lstStyle/>
          <a:p>
            <a:r>
              <a:rPr lang="en-US">
                <a:latin typeface="Calibri" charset="0"/>
              </a:rPr>
              <a:t>Filehandles</a:t>
            </a:r>
            <a:endParaRPr lang="en-CA">
              <a:latin typeface="Calibri" charset="0"/>
            </a:endParaRPr>
          </a:p>
        </p:txBody>
      </p:sp>
      <p:sp>
        <p:nvSpPr>
          <p:cNvPr id="187394" name="Rectangle 3"/>
          <p:cNvSpPr>
            <a:spLocks noGrp="1" noChangeArrowheads="1"/>
          </p:cNvSpPr>
          <p:nvPr>
            <p:ph idx="1"/>
          </p:nvPr>
        </p:nvSpPr>
        <p:spPr/>
        <p:txBody>
          <a:bodyPr/>
          <a:lstStyle/>
          <a:p>
            <a:r>
              <a:rPr lang="en-US" sz="2800">
                <a:latin typeface="Calibri" charset="0"/>
              </a:rPr>
              <a:t>In order to work with files, you need to use a filehandle. A filehandle is a variable that acts as a reference between your Perl program and the operating system</a:t>
            </a:r>
            <a:r>
              <a:rPr lang="ja-JP" altLang="en-US" sz="2800">
                <a:latin typeface="Arial" charset="0"/>
              </a:rPr>
              <a:t>’</a:t>
            </a:r>
            <a:r>
              <a:rPr lang="en-US" altLang="ja-JP" sz="2800">
                <a:latin typeface="Calibri" charset="0"/>
              </a:rPr>
              <a:t>s file structure.</a:t>
            </a:r>
          </a:p>
          <a:p>
            <a:r>
              <a:rPr lang="en-US" sz="2800">
                <a:latin typeface="Calibri" charset="0"/>
              </a:rPr>
              <a:t>Filehandles contain information about the file, the way the file was opened (read-only, etc), where you are in the file, and some other attributes.</a:t>
            </a:r>
          </a:p>
          <a:p>
            <a:r>
              <a:rPr lang="en-US" sz="2800">
                <a:latin typeface="Calibri" charset="0"/>
              </a:rPr>
              <a:t>Every file manipulation in Perl is done through filehandles</a:t>
            </a:r>
            <a:endParaRPr lang="en-CA" sz="2800">
              <a:latin typeface="Calibri" charset="0"/>
            </a:endParaRPr>
          </a:p>
        </p:txBody>
      </p:sp>
    </p:spTree>
    <p:extLst>
      <p:ext uri="{BB962C8B-B14F-4D97-AF65-F5344CB8AC3E}">
        <p14:creationId xmlns:p14="http://schemas.microsoft.com/office/powerpoint/2010/main" val="122333566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1" name="Rectangle 2"/>
          <p:cNvSpPr>
            <a:spLocks noGrp="1" noChangeArrowheads="1"/>
          </p:cNvSpPr>
          <p:nvPr>
            <p:ph type="title"/>
          </p:nvPr>
        </p:nvSpPr>
        <p:spPr/>
        <p:txBody>
          <a:bodyPr/>
          <a:lstStyle/>
          <a:p>
            <a:r>
              <a:rPr lang="en-US">
                <a:latin typeface="Calibri" charset="0"/>
              </a:rPr>
              <a:t>Closing after writing</a:t>
            </a:r>
            <a:endParaRPr lang="en-CA">
              <a:latin typeface="Calibri" charset="0"/>
            </a:endParaRPr>
          </a:p>
        </p:txBody>
      </p:sp>
      <p:sp>
        <p:nvSpPr>
          <p:cNvPr id="215042" name="Rectangle 3"/>
          <p:cNvSpPr>
            <a:spLocks noGrp="1" noChangeArrowheads="1"/>
          </p:cNvSpPr>
          <p:nvPr>
            <p:ph idx="1"/>
          </p:nvPr>
        </p:nvSpPr>
        <p:spPr/>
        <p:txBody>
          <a:bodyPr/>
          <a:lstStyle/>
          <a:p>
            <a:r>
              <a:rPr lang="en-US" sz="2800">
                <a:latin typeface="Calibri" charset="0"/>
              </a:rPr>
              <a:t>It is important to issue a close operation after writing data to a file.  This is because most operating systems don</a:t>
            </a:r>
            <a:r>
              <a:rPr lang="ja-JP" altLang="en-US" sz="2800">
                <a:latin typeface="Arial" charset="0"/>
              </a:rPr>
              <a:t>’</a:t>
            </a:r>
            <a:r>
              <a:rPr lang="en-US" altLang="ja-JP" sz="2800">
                <a:latin typeface="Calibri" charset="0"/>
              </a:rPr>
              <a:t>t write to the file immediately, but buffer the data.  The close operation tells the operating system to commit the changes, and mark the file as not in use.</a:t>
            </a:r>
          </a:p>
          <a:p>
            <a:r>
              <a:rPr lang="en-US" sz="2800">
                <a:latin typeface="Calibri" charset="0"/>
              </a:rPr>
              <a:t>If you do not issue a close operation, there is a chance you will lose the data you have tried to write, and may corrupt the file</a:t>
            </a:r>
            <a:endParaRPr lang="en-CA" sz="2800">
              <a:latin typeface="Calibri" charset="0"/>
            </a:endParaRPr>
          </a:p>
        </p:txBody>
      </p:sp>
    </p:spTree>
    <p:extLst>
      <p:ext uri="{BB962C8B-B14F-4D97-AF65-F5344CB8AC3E}">
        <p14:creationId xmlns:p14="http://schemas.microsoft.com/office/powerpoint/2010/main" val="140304001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5" name="Rectangle 2"/>
          <p:cNvSpPr>
            <a:spLocks noGrp="1" noChangeArrowheads="1"/>
          </p:cNvSpPr>
          <p:nvPr>
            <p:ph type="title"/>
          </p:nvPr>
        </p:nvSpPr>
        <p:spPr/>
        <p:txBody>
          <a:bodyPr/>
          <a:lstStyle/>
          <a:p>
            <a:r>
              <a:rPr lang="en-US">
                <a:latin typeface="Calibri" charset="0"/>
              </a:rPr>
              <a:t>Exercise</a:t>
            </a:r>
            <a:endParaRPr lang="en-CA">
              <a:latin typeface="Calibri" charset="0"/>
            </a:endParaRPr>
          </a:p>
        </p:txBody>
      </p:sp>
      <p:sp>
        <p:nvSpPr>
          <p:cNvPr id="216066" name="Rectangle 3"/>
          <p:cNvSpPr>
            <a:spLocks noGrp="1" noChangeArrowheads="1"/>
          </p:cNvSpPr>
          <p:nvPr>
            <p:ph idx="1"/>
          </p:nvPr>
        </p:nvSpPr>
        <p:spPr/>
        <p:txBody>
          <a:bodyPr/>
          <a:lstStyle/>
          <a:p>
            <a:r>
              <a:rPr lang="en-US">
                <a:latin typeface="Calibri" charset="0"/>
              </a:rPr>
              <a:t>Write a program that creates a file called </a:t>
            </a:r>
            <a:r>
              <a:rPr lang="ja-JP" altLang="en-US">
                <a:latin typeface="Arial" charset="0"/>
              </a:rPr>
              <a:t>“</a:t>
            </a:r>
            <a:r>
              <a:rPr lang="en-US" altLang="ja-JP">
                <a:latin typeface="Calibri" charset="0"/>
              </a:rPr>
              <a:t>data.dat</a:t>
            </a:r>
            <a:r>
              <a:rPr lang="ja-JP" altLang="en-US">
                <a:latin typeface="Arial" charset="0"/>
              </a:rPr>
              <a:t>”</a:t>
            </a:r>
            <a:r>
              <a:rPr lang="en-US" altLang="ja-JP">
                <a:latin typeface="Calibri" charset="0"/>
              </a:rPr>
              <a:t> in the current directory.  Prompt the user for five numbers, and write them, one at a time, on both the screen and into the file.  Close the file, then open it again for reading only, and display the contents on the screen.  Handle error conditions that may occur.</a:t>
            </a:r>
            <a:endParaRPr lang="en-CA">
              <a:latin typeface="Calibri" charset="0"/>
            </a:endParaRPr>
          </a:p>
        </p:txBody>
      </p:sp>
    </p:spTree>
    <p:extLst>
      <p:ext uri="{BB962C8B-B14F-4D97-AF65-F5344CB8AC3E}">
        <p14:creationId xmlns:p14="http://schemas.microsoft.com/office/powerpoint/2010/main" val="321685960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89" name="Rectangle 2"/>
          <p:cNvSpPr>
            <a:spLocks noGrp="1" noChangeArrowheads="1"/>
          </p:cNvSpPr>
          <p:nvPr>
            <p:ph type="ctrTitle"/>
          </p:nvPr>
        </p:nvSpPr>
        <p:spPr>
          <a:xfrm>
            <a:off x="685800" y="2286000"/>
            <a:ext cx="7772400" cy="1143000"/>
          </a:xfrm>
        </p:spPr>
        <p:txBody>
          <a:bodyPr/>
          <a:lstStyle/>
          <a:p>
            <a:r>
              <a:rPr lang="en-US">
                <a:latin typeface="Calibri" charset="0"/>
              </a:rPr>
              <a:t>Working with multiple files</a:t>
            </a:r>
            <a:endParaRPr lang="en-CA">
              <a:latin typeface="Calibri" charset="0"/>
            </a:endParaRPr>
          </a:p>
        </p:txBody>
      </p:sp>
      <p:sp>
        <p:nvSpPr>
          <p:cNvPr id="232451"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213905810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3" name="Rectangle 2"/>
          <p:cNvSpPr>
            <a:spLocks noGrp="1" noChangeArrowheads="1"/>
          </p:cNvSpPr>
          <p:nvPr>
            <p:ph type="title"/>
          </p:nvPr>
        </p:nvSpPr>
        <p:spPr/>
        <p:txBody>
          <a:bodyPr/>
          <a:lstStyle/>
          <a:p>
            <a:r>
              <a:rPr lang="en-US">
                <a:latin typeface="Calibri" charset="0"/>
              </a:rPr>
              <a:t>Multiple files</a:t>
            </a:r>
            <a:endParaRPr lang="en-CA">
              <a:latin typeface="Calibri" charset="0"/>
            </a:endParaRPr>
          </a:p>
        </p:txBody>
      </p:sp>
      <p:sp>
        <p:nvSpPr>
          <p:cNvPr id="218114" name="Rectangle 3"/>
          <p:cNvSpPr>
            <a:spLocks noGrp="1" noChangeArrowheads="1"/>
          </p:cNvSpPr>
          <p:nvPr>
            <p:ph idx="1"/>
          </p:nvPr>
        </p:nvSpPr>
        <p:spPr/>
        <p:txBody>
          <a:bodyPr/>
          <a:lstStyle/>
          <a:p>
            <a:r>
              <a:rPr lang="en-US" sz="2800">
                <a:latin typeface="Calibri" charset="0"/>
              </a:rPr>
              <a:t>You can have many files open at once.  The limit to the number of files that can be open (for reading or writing) is usually set by your operating system. There is no intrinsic limit imposed by Perl.</a:t>
            </a:r>
          </a:p>
          <a:p>
            <a:r>
              <a:rPr lang="en-US" sz="2800">
                <a:latin typeface="Calibri" charset="0"/>
              </a:rPr>
              <a:t>Often you will want to read one file, line by line, and process the output saving it into another file.  This requires two files to be open at once.  Keep track of the filehandles and the process will be simple.</a:t>
            </a:r>
            <a:endParaRPr lang="en-CA" sz="2800">
              <a:latin typeface="Calibri" charset="0"/>
            </a:endParaRPr>
          </a:p>
        </p:txBody>
      </p:sp>
    </p:spTree>
    <p:extLst>
      <p:ext uri="{BB962C8B-B14F-4D97-AF65-F5344CB8AC3E}">
        <p14:creationId xmlns:p14="http://schemas.microsoft.com/office/powerpoint/2010/main" val="2245263547"/>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7" name="Rectangle 2"/>
          <p:cNvSpPr>
            <a:spLocks noGrp="1" noChangeArrowheads="1"/>
          </p:cNvSpPr>
          <p:nvPr>
            <p:ph type="title"/>
          </p:nvPr>
        </p:nvSpPr>
        <p:spPr/>
        <p:txBody>
          <a:bodyPr/>
          <a:lstStyle/>
          <a:p>
            <a:r>
              <a:rPr lang="en-US">
                <a:latin typeface="Calibri" charset="0"/>
              </a:rPr>
              <a:t>Exercise</a:t>
            </a:r>
            <a:endParaRPr lang="en-CA">
              <a:latin typeface="Calibri" charset="0"/>
            </a:endParaRPr>
          </a:p>
        </p:txBody>
      </p:sp>
      <p:sp>
        <p:nvSpPr>
          <p:cNvPr id="219138" name="Rectangle 3"/>
          <p:cNvSpPr>
            <a:spLocks noGrp="1" noChangeArrowheads="1"/>
          </p:cNvSpPr>
          <p:nvPr>
            <p:ph idx="1"/>
          </p:nvPr>
        </p:nvSpPr>
        <p:spPr/>
        <p:txBody>
          <a:bodyPr/>
          <a:lstStyle/>
          <a:p>
            <a:r>
              <a:rPr lang="en-US">
                <a:latin typeface="Calibri" charset="0"/>
              </a:rPr>
              <a:t>Create a file that has a series of ten strings in it, all accepted from the user through the keyboard.  Then, open that file in read mode, and reverse the order of the characters in each line, saving the reversed line to a new file.  Display the completed reversed file when done.</a:t>
            </a:r>
            <a:endParaRPr lang="en-CA">
              <a:latin typeface="Calibri" charset="0"/>
            </a:endParaRPr>
          </a:p>
        </p:txBody>
      </p:sp>
    </p:spTree>
    <p:extLst>
      <p:ext uri="{BB962C8B-B14F-4D97-AF65-F5344CB8AC3E}">
        <p14:creationId xmlns:p14="http://schemas.microsoft.com/office/powerpoint/2010/main" val="52847589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1" name="Rectangle 2"/>
          <p:cNvSpPr>
            <a:spLocks noGrp="1" noChangeArrowheads="1"/>
          </p:cNvSpPr>
          <p:nvPr>
            <p:ph type="ctrTitle"/>
          </p:nvPr>
        </p:nvSpPr>
        <p:spPr>
          <a:xfrm>
            <a:off x="685800" y="2286000"/>
            <a:ext cx="7772400" cy="1143000"/>
          </a:xfrm>
        </p:spPr>
        <p:txBody>
          <a:bodyPr/>
          <a:lstStyle/>
          <a:p>
            <a:r>
              <a:rPr lang="en-US">
                <a:latin typeface="Calibri" charset="0"/>
              </a:rPr>
              <a:t>Binary files</a:t>
            </a:r>
            <a:endParaRPr lang="en-CA">
              <a:latin typeface="Calibri" charset="0"/>
            </a:endParaRPr>
          </a:p>
        </p:txBody>
      </p:sp>
      <p:sp>
        <p:nvSpPr>
          <p:cNvPr id="235523"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345053612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5" name="Rectangle 2"/>
          <p:cNvSpPr>
            <a:spLocks noGrp="1" noChangeArrowheads="1"/>
          </p:cNvSpPr>
          <p:nvPr>
            <p:ph type="title"/>
          </p:nvPr>
        </p:nvSpPr>
        <p:spPr/>
        <p:txBody>
          <a:bodyPr/>
          <a:lstStyle/>
          <a:p>
            <a:r>
              <a:rPr lang="en-US">
                <a:latin typeface="Calibri" charset="0"/>
              </a:rPr>
              <a:t>Binary vs. text</a:t>
            </a:r>
            <a:endParaRPr lang="en-CA">
              <a:latin typeface="Calibri" charset="0"/>
            </a:endParaRPr>
          </a:p>
        </p:txBody>
      </p:sp>
      <p:sp>
        <p:nvSpPr>
          <p:cNvPr id="221186" name="Rectangle 3"/>
          <p:cNvSpPr>
            <a:spLocks noGrp="1" noChangeArrowheads="1"/>
          </p:cNvSpPr>
          <p:nvPr>
            <p:ph idx="1"/>
          </p:nvPr>
        </p:nvSpPr>
        <p:spPr/>
        <p:txBody>
          <a:bodyPr/>
          <a:lstStyle/>
          <a:p>
            <a:r>
              <a:rPr lang="en-US" sz="2800">
                <a:latin typeface="Calibri" charset="0"/>
              </a:rPr>
              <a:t>Binary files are files that have to be translated literally, such as a picture file, a sound file, or a binary file.  Text files are any files that contain records that end in end-of-line characters.</a:t>
            </a:r>
          </a:p>
          <a:p>
            <a:r>
              <a:rPr lang="en-US" sz="2800">
                <a:latin typeface="Calibri" charset="0"/>
              </a:rPr>
              <a:t>Some operating systems distinguish between binary and text files.  Unix and Linux do not, but Windows does. Perl can</a:t>
            </a:r>
            <a:r>
              <a:rPr lang="ja-JP" altLang="en-US" sz="2800">
                <a:latin typeface="Arial" charset="0"/>
              </a:rPr>
              <a:t>’</a:t>
            </a:r>
            <a:r>
              <a:rPr lang="en-US" altLang="ja-JP" sz="2800">
                <a:latin typeface="Calibri" charset="0"/>
              </a:rPr>
              <a:t>t tell the difference between binary and text files (it has a Unix heritage). </a:t>
            </a:r>
            <a:endParaRPr lang="en-CA" sz="2800">
              <a:latin typeface="Calibri" charset="0"/>
            </a:endParaRPr>
          </a:p>
        </p:txBody>
      </p:sp>
    </p:spTree>
    <p:extLst>
      <p:ext uri="{BB962C8B-B14F-4D97-AF65-F5344CB8AC3E}">
        <p14:creationId xmlns:p14="http://schemas.microsoft.com/office/powerpoint/2010/main" val="340238235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09" name="Rectangle 2"/>
          <p:cNvSpPr>
            <a:spLocks noGrp="1" noChangeArrowheads="1"/>
          </p:cNvSpPr>
          <p:nvPr>
            <p:ph type="title"/>
          </p:nvPr>
        </p:nvSpPr>
        <p:spPr/>
        <p:txBody>
          <a:bodyPr/>
          <a:lstStyle/>
          <a:p>
            <a:r>
              <a:rPr lang="en-US">
                <a:latin typeface="Calibri" charset="0"/>
              </a:rPr>
              <a:t>Handling text files</a:t>
            </a:r>
            <a:endParaRPr lang="en-CA">
              <a:latin typeface="Calibri" charset="0"/>
            </a:endParaRPr>
          </a:p>
        </p:txBody>
      </p:sp>
      <p:sp>
        <p:nvSpPr>
          <p:cNvPr id="222210" name="Rectangle 3"/>
          <p:cNvSpPr>
            <a:spLocks noGrp="1" noChangeArrowheads="1"/>
          </p:cNvSpPr>
          <p:nvPr>
            <p:ph idx="1"/>
          </p:nvPr>
        </p:nvSpPr>
        <p:spPr/>
        <p:txBody>
          <a:bodyPr/>
          <a:lstStyle/>
          <a:p>
            <a:r>
              <a:rPr lang="en-US" sz="2800">
                <a:latin typeface="Calibri" charset="0"/>
              </a:rPr>
              <a:t>When Perl writes data to a file, it does so in text mode.  When the newline \n character is encountered in a string to be written to a file, Perl converts it to the appropriate characters for the native operating system:</a:t>
            </a:r>
            <a:br>
              <a:rPr lang="en-US" sz="2800">
                <a:latin typeface="Calibri" charset="0"/>
              </a:rPr>
            </a:br>
            <a:r>
              <a:rPr lang="en-US" sz="2800">
                <a:latin typeface="Calibri" charset="0"/>
              </a:rPr>
              <a:t>UNIX/Linux:		ASCII 10 (LF)</a:t>
            </a:r>
            <a:br>
              <a:rPr lang="en-US" sz="2800">
                <a:latin typeface="Calibri" charset="0"/>
              </a:rPr>
            </a:br>
            <a:r>
              <a:rPr lang="en-US" sz="2800">
                <a:latin typeface="Calibri" charset="0"/>
              </a:rPr>
              <a:t>Windows:			ASCII 13/10 (CR/LF)</a:t>
            </a:r>
            <a:br>
              <a:rPr lang="en-US" sz="2800">
                <a:latin typeface="Calibri" charset="0"/>
              </a:rPr>
            </a:br>
            <a:r>
              <a:rPr lang="en-US" sz="2800">
                <a:latin typeface="Calibri" charset="0"/>
              </a:rPr>
              <a:t>Macintosh:		ASCII 13 (CR)</a:t>
            </a:r>
            <a:endParaRPr lang="en-CA" sz="2800">
              <a:latin typeface="Calibri" charset="0"/>
            </a:endParaRPr>
          </a:p>
        </p:txBody>
      </p:sp>
    </p:spTree>
    <p:extLst>
      <p:ext uri="{BB962C8B-B14F-4D97-AF65-F5344CB8AC3E}">
        <p14:creationId xmlns:p14="http://schemas.microsoft.com/office/powerpoint/2010/main" val="1022266725"/>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Rectangle 2"/>
          <p:cNvSpPr>
            <a:spLocks noGrp="1" noChangeArrowheads="1"/>
          </p:cNvSpPr>
          <p:nvPr>
            <p:ph type="title"/>
          </p:nvPr>
        </p:nvSpPr>
        <p:spPr/>
        <p:txBody>
          <a:bodyPr/>
          <a:lstStyle/>
          <a:p>
            <a:r>
              <a:rPr lang="en-US">
                <a:latin typeface="Calibri" charset="0"/>
              </a:rPr>
              <a:t>Handling binary data</a:t>
            </a:r>
            <a:endParaRPr lang="en-CA">
              <a:latin typeface="Calibri" charset="0"/>
            </a:endParaRPr>
          </a:p>
        </p:txBody>
      </p:sp>
      <p:sp>
        <p:nvSpPr>
          <p:cNvPr id="223234" name="Rectangle 3"/>
          <p:cNvSpPr>
            <a:spLocks noGrp="1" noChangeArrowheads="1"/>
          </p:cNvSpPr>
          <p:nvPr>
            <p:ph idx="1"/>
          </p:nvPr>
        </p:nvSpPr>
        <p:spPr/>
        <p:txBody>
          <a:bodyPr/>
          <a:lstStyle/>
          <a:p>
            <a:pPr>
              <a:lnSpc>
                <a:spcPct val="90000"/>
              </a:lnSpc>
            </a:pPr>
            <a:r>
              <a:rPr lang="en-US" sz="2800">
                <a:latin typeface="Calibri" charset="0"/>
              </a:rPr>
              <a:t>When writing binary data to a file you don</a:t>
            </a:r>
            <a:r>
              <a:rPr lang="ja-JP" altLang="en-US" sz="2800">
                <a:latin typeface="Arial" charset="0"/>
              </a:rPr>
              <a:t>’</a:t>
            </a:r>
            <a:r>
              <a:rPr lang="en-US" altLang="ja-JP" sz="2800">
                <a:latin typeface="Calibri" charset="0"/>
              </a:rPr>
              <a:t>t want Perl converting anything, so you have to use the binmode command with the filehandle to tell Perl this is to be written literally:</a:t>
            </a:r>
            <a:br>
              <a:rPr lang="en-US" altLang="ja-JP" sz="2800">
                <a:latin typeface="Calibri" charset="0"/>
              </a:rPr>
            </a:br>
            <a:r>
              <a:rPr lang="en-US" altLang="ja-JP" sz="2800">
                <a:latin typeface="Courier New" charset="0"/>
              </a:rPr>
              <a:t>open(BFILE, </a:t>
            </a:r>
            <a:r>
              <a:rPr lang="ja-JP" altLang="en-US" sz="2800">
                <a:latin typeface="Arial" charset="0"/>
              </a:rPr>
              <a:t>“</a:t>
            </a:r>
            <a:r>
              <a:rPr lang="en-US" altLang="ja-JP" sz="2800">
                <a:latin typeface="Courier New" charset="0"/>
              </a:rPr>
              <a:t>&gt;file1.dat</a:t>
            </a:r>
            <a:r>
              <a:rPr lang="ja-JP" altLang="en-US" sz="2800">
                <a:latin typeface="Arial" charset="0"/>
              </a:rPr>
              <a:t>”</a:t>
            </a:r>
            <a:r>
              <a:rPr lang="en-US" altLang="ja-JP" sz="2800">
                <a:latin typeface="Courier New" charset="0"/>
              </a:rPr>
              <a:t>);</a:t>
            </a:r>
            <a:br>
              <a:rPr lang="en-US" altLang="ja-JP" sz="2800">
                <a:latin typeface="Courier New" charset="0"/>
              </a:rPr>
            </a:br>
            <a:r>
              <a:rPr lang="en-US" altLang="ja-JP" sz="2800">
                <a:latin typeface="Courier New" charset="0"/>
              </a:rPr>
              <a:t>binmode(BFILE);</a:t>
            </a:r>
          </a:p>
          <a:p>
            <a:pPr>
              <a:lnSpc>
                <a:spcPct val="90000"/>
              </a:lnSpc>
            </a:pPr>
            <a:r>
              <a:rPr lang="en-US" sz="2800">
                <a:latin typeface="Calibri" charset="0"/>
              </a:rPr>
              <a:t>You only need to specify binmode for a filehandle once, until you close the file</a:t>
            </a:r>
          </a:p>
          <a:p>
            <a:pPr>
              <a:lnSpc>
                <a:spcPct val="90000"/>
              </a:lnSpc>
            </a:pPr>
            <a:r>
              <a:rPr lang="en-US" sz="2800">
                <a:latin typeface="Calibri" charset="0"/>
              </a:rPr>
              <a:t>On some operating systems (UNIX/Linux and Macintosh) binmode is ignored as there is no distinction between binary and text files</a:t>
            </a:r>
            <a:endParaRPr lang="en-CA" sz="2800">
              <a:latin typeface="Calibri" charset="0"/>
            </a:endParaRPr>
          </a:p>
        </p:txBody>
      </p:sp>
    </p:spTree>
    <p:extLst>
      <p:ext uri="{BB962C8B-B14F-4D97-AF65-F5344CB8AC3E}">
        <p14:creationId xmlns:p14="http://schemas.microsoft.com/office/powerpoint/2010/main" val="2010589990"/>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2"/>
          <p:cNvSpPr>
            <a:spLocks noGrp="1" noChangeArrowheads="1"/>
          </p:cNvSpPr>
          <p:nvPr>
            <p:ph type="ctrTitle"/>
          </p:nvPr>
        </p:nvSpPr>
        <p:spPr>
          <a:xfrm>
            <a:off x="685800" y="2286000"/>
            <a:ext cx="7772400" cy="1143000"/>
          </a:xfrm>
        </p:spPr>
        <p:txBody>
          <a:bodyPr/>
          <a:lstStyle/>
          <a:p>
            <a:r>
              <a:rPr lang="en-US">
                <a:latin typeface="Calibri" charset="0"/>
              </a:rPr>
              <a:t>File tests</a:t>
            </a:r>
            <a:endParaRPr lang="en-CA">
              <a:latin typeface="Calibri" charset="0"/>
            </a:endParaRPr>
          </a:p>
        </p:txBody>
      </p:sp>
      <p:sp>
        <p:nvSpPr>
          <p:cNvPr id="239619"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175466225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Rectangle 2"/>
          <p:cNvSpPr>
            <a:spLocks noGrp="1" noChangeArrowheads="1"/>
          </p:cNvSpPr>
          <p:nvPr>
            <p:ph type="title"/>
          </p:nvPr>
        </p:nvSpPr>
        <p:spPr/>
        <p:txBody>
          <a:bodyPr/>
          <a:lstStyle/>
          <a:p>
            <a:r>
              <a:rPr lang="en-US">
                <a:latin typeface="Calibri" charset="0"/>
              </a:rPr>
              <a:t>Naming filehandles</a:t>
            </a:r>
            <a:endParaRPr lang="en-CA">
              <a:latin typeface="Calibri" charset="0"/>
            </a:endParaRPr>
          </a:p>
        </p:txBody>
      </p:sp>
      <p:sp>
        <p:nvSpPr>
          <p:cNvPr id="188418" name="Rectangle 3"/>
          <p:cNvSpPr>
            <a:spLocks noGrp="1" noChangeArrowheads="1"/>
          </p:cNvSpPr>
          <p:nvPr>
            <p:ph idx="1"/>
          </p:nvPr>
        </p:nvSpPr>
        <p:spPr/>
        <p:txBody>
          <a:bodyPr/>
          <a:lstStyle/>
          <a:p>
            <a:r>
              <a:rPr lang="en-US" sz="2800">
                <a:latin typeface="Calibri" charset="0"/>
              </a:rPr>
              <a:t>Filehandle variables do not have a special character in front of them like scalars, lists, arrays, or hashes.  For that reason, the convention is to use uppercase for filehandle variables to avoid confusion with Perl keywords.</a:t>
            </a:r>
          </a:p>
          <a:p>
            <a:r>
              <a:rPr lang="en-US" sz="2800">
                <a:latin typeface="Calibri" charset="0"/>
              </a:rPr>
              <a:t>Filehandle names can be any combination of characters you want, but descriptive names are often easiest to work with and keep track of</a:t>
            </a:r>
            <a:endParaRPr lang="en-CA" sz="2800">
              <a:latin typeface="Calibri" charset="0"/>
            </a:endParaRPr>
          </a:p>
        </p:txBody>
      </p:sp>
    </p:spTree>
    <p:extLst>
      <p:ext uri="{BB962C8B-B14F-4D97-AF65-F5344CB8AC3E}">
        <p14:creationId xmlns:p14="http://schemas.microsoft.com/office/powerpoint/2010/main" val="2277141490"/>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1" name="Rectangle 2"/>
          <p:cNvSpPr>
            <a:spLocks noGrp="1" noChangeArrowheads="1"/>
          </p:cNvSpPr>
          <p:nvPr>
            <p:ph type="title"/>
          </p:nvPr>
        </p:nvSpPr>
        <p:spPr/>
        <p:txBody>
          <a:bodyPr/>
          <a:lstStyle/>
          <a:p>
            <a:r>
              <a:rPr lang="en-US">
                <a:latin typeface="Calibri" charset="0"/>
              </a:rPr>
              <a:t>File tests</a:t>
            </a:r>
            <a:endParaRPr lang="en-CA">
              <a:latin typeface="Calibri" charset="0"/>
            </a:endParaRPr>
          </a:p>
        </p:txBody>
      </p:sp>
      <p:sp>
        <p:nvSpPr>
          <p:cNvPr id="225282" name="Rectangle 3"/>
          <p:cNvSpPr>
            <a:spLocks noGrp="1" noChangeArrowheads="1"/>
          </p:cNvSpPr>
          <p:nvPr>
            <p:ph idx="1"/>
          </p:nvPr>
        </p:nvSpPr>
        <p:spPr/>
        <p:txBody>
          <a:bodyPr/>
          <a:lstStyle/>
          <a:p>
            <a:r>
              <a:rPr lang="en-US" sz="2800">
                <a:latin typeface="Calibri" charset="0"/>
              </a:rPr>
              <a:t>Perl allows the UNIX file tests to be performed. This is usually done in a condition like this:</a:t>
            </a:r>
            <a:br>
              <a:rPr lang="en-US" sz="2800">
                <a:latin typeface="Calibri" charset="0"/>
              </a:rPr>
            </a:br>
            <a:r>
              <a:rPr lang="en-US" sz="2800">
                <a:latin typeface="Courier New" charset="0"/>
              </a:rPr>
              <a:t>if (-r FILE) {..}</a:t>
            </a:r>
          </a:p>
          <a:p>
            <a:r>
              <a:rPr lang="en-US" sz="2800">
                <a:latin typeface="Calibri" charset="0"/>
              </a:rPr>
              <a:t>The condition has one valid option followed by the filehandle to be tested. Alternatively, you can use a filename or full path and filename instead of a filehandle.</a:t>
            </a:r>
            <a:endParaRPr lang="en-CA" sz="2800">
              <a:latin typeface="Calibri" charset="0"/>
            </a:endParaRPr>
          </a:p>
        </p:txBody>
      </p:sp>
    </p:spTree>
    <p:extLst>
      <p:ext uri="{BB962C8B-B14F-4D97-AF65-F5344CB8AC3E}">
        <p14:creationId xmlns:p14="http://schemas.microsoft.com/office/powerpoint/2010/main" val="3143205085"/>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5" name="Rectangle 2"/>
          <p:cNvSpPr>
            <a:spLocks noGrp="1" noChangeArrowheads="1"/>
          </p:cNvSpPr>
          <p:nvPr>
            <p:ph type="title"/>
          </p:nvPr>
        </p:nvSpPr>
        <p:spPr/>
        <p:txBody>
          <a:bodyPr/>
          <a:lstStyle/>
          <a:p>
            <a:r>
              <a:rPr lang="en-US">
                <a:latin typeface="Calibri" charset="0"/>
              </a:rPr>
              <a:t>Valid tests</a:t>
            </a:r>
            <a:endParaRPr lang="en-CA">
              <a:latin typeface="Calibri" charset="0"/>
            </a:endParaRPr>
          </a:p>
        </p:txBody>
      </p:sp>
      <p:sp>
        <p:nvSpPr>
          <p:cNvPr id="226306" name="Rectangle 3"/>
          <p:cNvSpPr>
            <a:spLocks noGrp="1" noChangeArrowheads="1"/>
          </p:cNvSpPr>
          <p:nvPr>
            <p:ph idx="1"/>
          </p:nvPr>
        </p:nvSpPr>
        <p:spPr/>
        <p:txBody>
          <a:bodyPr/>
          <a:lstStyle/>
          <a:p>
            <a:pPr>
              <a:lnSpc>
                <a:spcPct val="90000"/>
              </a:lnSpc>
            </a:pPr>
            <a:r>
              <a:rPr lang="en-US" sz="2800">
                <a:latin typeface="Calibri" charset="0"/>
              </a:rPr>
              <a:t>These tests are all UNIX tests available to Perl:</a:t>
            </a:r>
          </a:p>
          <a:p>
            <a:pPr lvl="1">
              <a:lnSpc>
                <a:spcPct val="90000"/>
              </a:lnSpc>
              <a:buFontTx/>
              <a:buNone/>
            </a:pPr>
            <a:r>
              <a:rPr lang="en-US" sz="2400">
                <a:latin typeface="Calibri" charset="0"/>
              </a:rPr>
              <a:t>-B		true if a binary file</a:t>
            </a:r>
          </a:p>
          <a:p>
            <a:pPr lvl="1">
              <a:lnSpc>
                <a:spcPct val="90000"/>
              </a:lnSpc>
              <a:buFontTx/>
              <a:buNone/>
            </a:pPr>
            <a:r>
              <a:rPr lang="en-US" sz="2400">
                <a:latin typeface="Calibri" charset="0"/>
              </a:rPr>
              <a:t>-d			true if directory</a:t>
            </a:r>
          </a:p>
          <a:p>
            <a:pPr lvl="1">
              <a:lnSpc>
                <a:spcPct val="90000"/>
              </a:lnSpc>
              <a:buFontTx/>
              <a:buNone/>
            </a:pPr>
            <a:r>
              <a:rPr lang="en-US" sz="2400">
                <a:latin typeface="Calibri" charset="0"/>
              </a:rPr>
              <a:t>-e			true if file exists</a:t>
            </a:r>
          </a:p>
          <a:p>
            <a:pPr lvl="1">
              <a:lnSpc>
                <a:spcPct val="90000"/>
              </a:lnSpc>
              <a:buFontTx/>
              <a:buNone/>
            </a:pPr>
            <a:r>
              <a:rPr lang="en-US" sz="2400">
                <a:latin typeface="Calibri" charset="0"/>
              </a:rPr>
              <a:t>-f			true if regular file</a:t>
            </a:r>
          </a:p>
          <a:p>
            <a:pPr lvl="1">
              <a:lnSpc>
                <a:spcPct val="90000"/>
              </a:lnSpc>
              <a:buFontTx/>
              <a:buNone/>
            </a:pPr>
            <a:r>
              <a:rPr lang="en-US" sz="2400">
                <a:latin typeface="Calibri" charset="0"/>
              </a:rPr>
              <a:t>-M		returns age in days since last modification</a:t>
            </a:r>
          </a:p>
          <a:p>
            <a:pPr lvl="1">
              <a:lnSpc>
                <a:spcPct val="90000"/>
              </a:lnSpc>
              <a:buFontTx/>
              <a:buNone/>
            </a:pPr>
            <a:r>
              <a:rPr lang="en-US" sz="2400">
                <a:latin typeface="Calibri" charset="0"/>
              </a:rPr>
              <a:t>-r 			true if readable</a:t>
            </a:r>
          </a:p>
          <a:p>
            <a:pPr lvl="1">
              <a:lnSpc>
                <a:spcPct val="90000"/>
              </a:lnSpc>
              <a:buFontTx/>
              <a:buNone/>
            </a:pPr>
            <a:r>
              <a:rPr lang="en-US" sz="2400">
                <a:latin typeface="Calibri" charset="0"/>
              </a:rPr>
              <a:t>-s			returns size of file in bytes</a:t>
            </a:r>
          </a:p>
          <a:p>
            <a:pPr lvl="1">
              <a:lnSpc>
                <a:spcPct val="90000"/>
              </a:lnSpc>
              <a:buFontTx/>
              <a:buNone/>
            </a:pPr>
            <a:r>
              <a:rPr lang="en-US" sz="2400">
                <a:latin typeface="Calibri" charset="0"/>
              </a:rPr>
              <a:t>-T		true if text file</a:t>
            </a:r>
          </a:p>
          <a:p>
            <a:pPr lvl="1">
              <a:lnSpc>
                <a:spcPct val="90000"/>
              </a:lnSpc>
              <a:buFontTx/>
              <a:buNone/>
            </a:pPr>
            <a:r>
              <a:rPr lang="en-US" sz="2400">
                <a:latin typeface="Calibri" charset="0"/>
              </a:rPr>
              <a:t>-w		true if writable</a:t>
            </a:r>
          </a:p>
          <a:p>
            <a:pPr lvl="1">
              <a:lnSpc>
                <a:spcPct val="90000"/>
              </a:lnSpc>
              <a:buFontTx/>
              <a:buNone/>
            </a:pPr>
            <a:r>
              <a:rPr lang="en-US" sz="2400">
                <a:latin typeface="Calibri" charset="0"/>
              </a:rPr>
              <a:t>-z			true if file exists but is empty</a:t>
            </a:r>
            <a:endParaRPr lang="en-CA" sz="2400">
              <a:latin typeface="Calibri" charset="0"/>
            </a:endParaRPr>
          </a:p>
        </p:txBody>
      </p:sp>
    </p:spTree>
    <p:extLst>
      <p:ext uri="{BB962C8B-B14F-4D97-AF65-F5344CB8AC3E}">
        <p14:creationId xmlns:p14="http://schemas.microsoft.com/office/powerpoint/2010/main" val="2416200221"/>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29" name="Rectangle 2"/>
          <p:cNvSpPr>
            <a:spLocks noGrp="1" noChangeArrowheads="1"/>
          </p:cNvSpPr>
          <p:nvPr>
            <p:ph type="title"/>
          </p:nvPr>
        </p:nvSpPr>
        <p:spPr/>
        <p:txBody>
          <a:bodyPr/>
          <a:lstStyle/>
          <a:p>
            <a:r>
              <a:rPr lang="en-US">
                <a:latin typeface="Calibri" charset="0"/>
              </a:rPr>
              <a:t>Using tests</a:t>
            </a:r>
            <a:endParaRPr lang="en-CA">
              <a:latin typeface="Calibri" charset="0"/>
            </a:endParaRPr>
          </a:p>
        </p:txBody>
      </p:sp>
      <p:sp>
        <p:nvSpPr>
          <p:cNvPr id="227330" name="Rectangle 3"/>
          <p:cNvSpPr>
            <a:spLocks noGrp="1" noChangeArrowheads="1"/>
          </p:cNvSpPr>
          <p:nvPr>
            <p:ph idx="1"/>
          </p:nvPr>
        </p:nvSpPr>
        <p:spPr/>
        <p:txBody>
          <a:bodyPr/>
          <a:lstStyle/>
          <a:p>
            <a:r>
              <a:rPr lang="en-US">
                <a:latin typeface="Calibri" charset="0"/>
              </a:rPr>
              <a:t>You can use tests to verify files when opening or writing. If you are prompting the user for a filename,  you can check to make sure the file exists or has the correct type of data.  You can also use test to make sure you are not overwriting an existing file.</a:t>
            </a:r>
            <a:endParaRPr lang="en-CA">
              <a:latin typeface="Calibri" charset="0"/>
            </a:endParaRPr>
          </a:p>
        </p:txBody>
      </p:sp>
    </p:spTree>
    <p:extLst>
      <p:ext uri="{BB962C8B-B14F-4D97-AF65-F5344CB8AC3E}">
        <p14:creationId xmlns:p14="http://schemas.microsoft.com/office/powerpoint/2010/main" val="1356179670"/>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3" name="Rectangle 2"/>
          <p:cNvSpPr>
            <a:spLocks noGrp="1" noChangeArrowheads="1"/>
          </p:cNvSpPr>
          <p:nvPr>
            <p:ph type="title"/>
          </p:nvPr>
        </p:nvSpPr>
        <p:spPr/>
        <p:txBody>
          <a:bodyPr/>
          <a:lstStyle/>
          <a:p>
            <a:r>
              <a:rPr lang="en-US">
                <a:latin typeface="Calibri" charset="0"/>
              </a:rPr>
              <a:t>Exercise</a:t>
            </a:r>
            <a:endParaRPr lang="en-CA">
              <a:latin typeface="Calibri" charset="0"/>
            </a:endParaRPr>
          </a:p>
        </p:txBody>
      </p:sp>
      <p:sp>
        <p:nvSpPr>
          <p:cNvPr id="228354" name="Rectangle 3"/>
          <p:cNvSpPr>
            <a:spLocks noGrp="1" noChangeArrowheads="1"/>
          </p:cNvSpPr>
          <p:nvPr>
            <p:ph idx="1"/>
          </p:nvPr>
        </p:nvSpPr>
        <p:spPr/>
        <p:txBody>
          <a:bodyPr/>
          <a:lstStyle/>
          <a:p>
            <a:r>
              <a:rPr lang="en-US">
                <a:latin typeface="Calibri" charset="0"/>
              </a:rPr>
              <a:t>Modify the last program you wrote to allow the user to enter both the filename to read and the filename to write, and check to make sure that the file to read exists, and the file to write to doesn</a:t>
            </a:r>
            <a:r>
              <a:rPr lang="ja-JP" altLang="en-US">
                <a:latin typeface="Arial" charset="0"/>
              </a:rPr>
              <a:t>’</a:t>
            </a:r>
            <a:r>
              <a:rPr lang="en-US" altLang="ja-JP">
                <a:latin typeface="Calibri" charset="0"/>
              </a:rPr>
              <a:t>t (so you don</a:t>
            </a:r>
            <a:r>
              <a:rPr lang="ja-JP" altLang="en-US">
                <a:latin typeface="Arial" charset="0"/>
              </a:rPr>
              <a:t>’</a:t>
            </a:r>
            <a:r>
              <a:rPr lang="en-US" altLang="ja-JP">
                <a:latin typeface="Calibri" charset="0"/>
              </a:rPr>
              <a:t>t overwrite a file).  Display messages if the tests fail.</a:t>
            </a:r>
            <a:endParaRPr lang="en-CA">
              <a:latin typeface="Calibri" charset="0"/>
            </a:endParaRPr>
          </a:p>
        </p:txBody>
      </p:sp>
    </p:spTree>
    <p:extLst>
      <p:ext uri="{BB962C8B-B14F-4D97-AF65-F5344CB8AC3E}">
        <p14:creationId xmlns:p14="http://schemas.microsoft.com/office/powerpoint/2010/main" val="1465126179"/>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7" name="Rectangle 2"/>
          <p:cNvSpPr>
            <a:spLocks noGrp="1" noChangeArrowheads="1"/>
          </p:cNvSpPr>
          <p:nvPr>
            <p:ph type="ctrTitle"/>
          </p:nvPr>
        </p:nvSpPr>
        <p:spPr>
          <a:xfrm>
            <a:off x="685800" y="2286000"/>
            <a:ext cx="7772400" cy="1143000"/>
          </a:xfrm>
        </p:spPr>
        <p:txBody>
          <a:bodyPr/>
          <a:lstStyle/>
          <a:p>
            <a:r>
              <a:rPr lang="en-US">
                <a:latin typeface="Calibri" charset="0"/>
              </a:rPr>
              <a:t>File and directory manipulation</a:t>
            </a:r>
            <a:endParaRPr lang="en-CA">
              <a:latin typeface="Calibri" charset="0"/>
            </a:endParaRPr>
          </a:p>
        </p:txBody>
      </p:sp>
      <p:sp>
        <p:nvSpPr>
          <p:cNvPr id="244739"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2763240347"/>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1" name="Rectangle 2"/>
          <p:cNvSpPr>
            <a:spLocks noGrp="1" noChangeArrowheads="1"/>
          </p:cNvSpPr>
          <p:nvPr>
            <p:ph type="title"/>
          </p:nvPr>
        </p:nvSpPr>
        <p:spPr/>
        <p:txBody>
          <a:bodyPr/>
          <a:lstStyle/>
          <a:p>
            <a:r>
              <a:rPr lang="en-US">
                <a:latin typeface="Calibri" charset="0"/>
              </a:rPr>
              <a:t>Renaming files</a:t>
            </a:r>
          </a:p>
        </p:txBody>
      </p:sp>
      <p:sp>
        <p:nvSpPr>
          <p:cNvPr id="230402" name="Rectangle 3"/>
          <p:cNvSpPr>
            <a:spLocks noGrp="1" noChangeArrowheads="1"/>
          </p:cNvSpPr>
          <p:nvPr>
            <p:ph idx="1"/>
          </p:nvPr>
        </p:nvSpPr>
        <p:spPr/>
        <p:txBody>
          <a:bodyPr/>
          <a:lstStyle/>
          <a:p>
            <a:r>
              <a:rPr lang="en-US" sz="2800">
                <a:latin typeface="Calibri" charset="0"/>
              </a:rPr>
              <a:t>To rename a file, you use the rename command with the old filename and the new filename separated by a comma:</a:t>
            </a:r>
            <a:br>
              <a:rPr lang="en-US" sz="2800">
                <a:latin typeface="Calibri" charset="0"/>
              </a:rPr>
            </a:br>
            <a:r>
              <a:rPr lang="en-US" sz="2800">
                <a:latin typeface="Courier New" charset="0"/>
              </a:rPr>
              <a:t>rename </a:t>
            </a:r>
            <a:r>
              <a:rPr lang="ja-JP" altLang="en-US" sz="2800">
                <a:latin typeface="Arial" charset="0"/>
              </a:rPr>
              <a:t>“</a:t>
            </a:r>
            <a:r>
              <a:rPr lang="en-US" altLang="ja-JP" sz="2800">
                <a:latin typeface="Courier New" charset="0"/>
              </a:rPr>
              <a:t>a.dat</a:t>
            </a:r>
            <a:r>
              <a:rPr lang="ja-JP" altLang="en-US" sz="2800">
                <a:latin typeface="Arial" charset="0"/>
              </a:rPr>
              <a:t>”</a:t>
            </a:r>
            <a:r>
              <a:rPr lang="en-US" altLang="ja-JP" sz="2800">
                <a:latin typeface="Courier New" charset="0"/>
              </a:rPr>
              <a:t>, </a:t>
            </a:r>
            <a:r>
              <a:rPr lang="ja-JP" altLang="en-US" sz="2800">
                <a:latin typeface="Arial" charset="0"/>
              </a:rPr>
              <a:t>“</a:t>
            </a:r>
            <a:r>
              <a:rPr lang="en-US" altLang="ja-JP" sz="2800">
                <a:latin typeface="Courier New" charset="0"/>
              </a:rPr>
              <a:t>b.dat</a:t>
            </a:r>
            <a:r>
              <a:rPr lang="ja-JP" altLang="en-US" sz="2800">
                <a:latin typeface="Arial" charset="0"/>
              </a:rPr>
              <a:t>”</a:t>
            </a:r>
            <a:r>
              <a:rPr lang="en-US" altLang="ja-JP" sz="2800">
                <a:latin typeface="Courier New" charset="0"/>
              </a:rPr>
              <a:t>;</a:t>
            </a:r>
          </a:p>
          <a:p>
            <a:r>
              <a:rPr lang="en-US" sz="2800">
                <a:latin typeface="Calibri" charset="0"/>
              </a:rPr>
              <a:t>You use the filenames and not the filehandles, since the file cannot be open when you rename it. You can use die and warn to trap failures of the rename command, as you have seen earlier.</a:t>
            </a:r>
          </a:p>
        </p:txBody>
      </p:sp>
    </p:spTree>
    <p:extLst>
      <p:ext uri="{BB962C8B-B14F-4D97-AF65-F5344CB8AC3E}">
        <p14:creationId xmlns:p14="http://schemas.microsoft.com/office/powerpoint/2010/main" val="213498466"/>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5" name="Rectangle 2"/>
          <p:cNvSpPr>
            <a:spLocks noGrp="1" noChangeArrowheads="1"/>
          </p:cNvSpPr>
          <p:nvPr>
            <p:ph type="title"/>
          </p:nvPr>
        </p:nvSpPr>
        <p:spPr/>
        <p:txBody>
          <a:bodyPr/>
          <a:lstStyle/>
          <a:p>
            <a:r>
              <a:rPr lang="en-US">
                <a:latin typeface="Calibri" charset="0"/>
              </a:rPr>
              <a:t>Deleting files</a:t>
            </a:r>
          </a:p>
        </p:txBody>
      </p:sp>
      <p:sp>
        <p:nvSpPr>
          <p:cNvPr id="231426" name="Rectangle 3"/>
          <p:cNvSpPr>
            <a:spLocks noGrp="1" noChangeArrowheads="1"/>
          </p:cNvSpPr>
          <p:nvPr>
            <p:ph idx="1"/>
          </p:nvPr>
        </p:nvSpPr>
        <p:spPr/>
        <p:txBody>
          <a:bodyPr/>
          <a:lstStyle/>
          <a:p>
            <a:r>
              <a:rPr lang="en-US">
                <a:latin typeface="Calibri" charset="0"/>
              </a:rPr>
              <a:t>To delete a file, use the unlink command with the filename(s) in a list:</a:t>
            </a:r>
            <a:br>
              <a:rPr lang="en-US">
                <a:latin typeface="Calibri" charset="0"/>
              </a:rPr>
            </a:br>
            <a:r>
              <a:rPr lang="en-US">
                <a:latin typeface="Courier New" charset="0"/>
              </a:rPr>
              <a:t>unlink file1.dat;</a:t>
            </a:r>
          </a:p>
          <a:p>
            <a:r>
              <a:rPr lang="en-US">
                <a:latin typeface="Calibri" charset="0"/>
              </a:rPr>
              <a:t>As with rename, you can</a:t>
            </a:r>
            <a:r>
              <a:rPr lang="ja-JP" altLang="en-US">
                <a:latin typeface="Arial" charset="0"/>
              </a:rPr>
              <a:t>’</a:t>
            </a:r>
            <a:r>
              <a:rPr lang="en-US" altLang="ja-JP">
                <a:latin typeface="Calibri" charset="0"/>
              </a:rPr>
              <a:t>t use a filehandle because you can</a:t>
            </a:r>
            <a:r>
              <a:rPr lang="ja-JP" altLang="en-US">
                <a:latin typeface="Arial" charset="0"/>
              </a:rPr>
              <a:t>’</a:t>
            </a:r>
            <a:r>
              <a:rPr lang="en-US" altLang="ja-JP">
                <a:latin typeface="Calibri" charset="0"/>
              </a:rPr>
              <a:t>t delete an open file. Again, you can trap false returns from the operating system with die and warn.</a:t>
            </a:r>
            <a:endParaRPr lang="en-US">
              <a:latin typeface="Calibri" charset="0"/>
            </a:endParaRPr>
          </a:p>
        </p:txBody>
      </p:sp>
    </p:spTree>
    <p:extLst>
      <p:ext uri="{BB962C8B-B14F-4D97-AF65-F5344CB8AC3E}">
        <p14:creationId xmlns:p14="http://schemas.microsoft.com/office/powerpoint/2010/main" val="1826114589"/>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49" name="Rectangle 2"/>
          <p:cNvSpPr>
            <a:spLocks noGrp="1" noChangeArrowheads="1"/>
          </p:cNvSpPr>
          <p:nvPr>
            <p:ph type="title"/>
          </p:nvPr>
        </p:nvSpPr>
        <p:spPr/>
        <p:txBody>
          <a:bodyPr/>
          <a:lstStyle/>
          <a:p>
            <a:r>
              <a:rPr lang="en-US">
                <a:latin typeface="Calibri" charset="0"/>
              </a:rPr>
              <a:t>Directories</a:t>
            </a:r>
            <a:endParaRPr lang="en-CA">
              <a:latin typeface="Calibri" charset="0"/>
            </a:endParaRPr>
          </a:p>
        </p:txBody>
      </p:sp>
      <p:sp>
        <p:nvSpPr>
          <p:cNvPr id="232450" name="Rectangle 3"/>
          <p:cNvSpPr>
            <a:spLocks noGrp="1" noChangeArrowheads="1"/>
          </p:cNvSpPr>
          <p:nvPr>
            <p:ph idx="1"/>
          </p:nvPr>
        </p:nvSpPr>
        <p:spPr/>
        <p:txBody>
          <a:bodyPr/>
          <a:lstStyle/>
          <a:p>
            <a:pPr>
              <a:lnSpc>
                <a:spcPct val="90000"/>
              </a:lnSpc>
            </a:pPr>
            <a:r>
              <a:rPr lang="en-US" sz="2800">
                <a:latin typeface="Calibri" charset="0"/>
              </a:rPr>
              <a:t>Almost all operating systems use a hierarchical structure to maintain files in directories.  Being able to read the directory structure is important. Perl lets you do this through directory handles.</a:t>
            </a:r>
          </a:p>
          <a:p>
            <a:pPr>
              <a:lnSpc>
                <a:spcPct val="90000"/>
              </a:lnSpc>
            </a:pPr>
            <a:r>
              <a:rPr lang="en-US" sz="2800">
                <a:latin typeface="Calibri" charset="0"/>
              </a:rPr>
              <a:t>A directory handle is used to read the contents of a directory. You can open a directory handle using the opendir function:</a:t>
            </a:r>
            <a:br>
              <a:rPr lang="en-US" sz="2800">
                <a:latin typeface="Calibri" charset="0"/>
              </a:rPr>
            </a:br>
            <a:r>
              <a:rPr lang="en-US" sz="2800">
                <a:latin typeface="Courier New" charset="0"/>
              </a:rPr>
              <a:t>opendir handle directory;</a:t>
            </a:r>
            <a:br>
              <a:rPr lang="en-US" sz="2800">
                <a:latin typeface="Courier New" charset="0"/>
              </a:rPr>
            </a:br>
            <a:r>
              <a:rPr lang="en-US" sz="2800">
                <a:latin typeface="Calibri" charset="0"/>
              </a:rPr>
              <a:t>where handle is the directory handle you want to open, and directory is the name of the directory to be read.</a:t>
            </a:r>
            <a:endParaRPr lang="en-CA" sz="2800">
              <a:latin typeface="Calibri" charset="0"/>
            </a:endParaRPr>
          </a:p>
        </p:txBody>
      </p:sp>
    </p:spTree>
    <p:extLst>
      <p:ext uri="{BB962C8B-B14F-4D97-AF65-F5344CB8AC3E}">
        <p14:creationId xmlns:p14="http://schemas.microsoft.com/office/powerpoint/2010/main" val="3185655954"/>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3" name="Rectangle 2"/>
          <p:cNvSpPr>
            <a:spLocks noGrp="1" noChangeArrowheads="1"/>
          </p:cNvSpPr>
          <p:nvPr>
            <p:ph type="title"/>
          </p:nvPr>
        </p:nvSpPr>
        <p:spPr/>
        <p:txBody>
          <a:bodyPr/>
          <a:lstStyle/>
          <a:p>
            <a:r>
              <a:rPr lang="en-US">
                <a:latin typeface="Calibri" charset="0"/>
              </a:rPr>
              <a:t>Directory listings</a:t>
            </a:r>
          </a:p>
        </p:txBody>
      </p:sp>
      <p:sp>
        <p:nvSpPr>
          <p:cNvPr id="233474" name="Rectangle 3"/>
          <p:cNvSpPr>
            <a:spLocks noGrp="1" noChangeArrowheads="1"/>
          </p:cNvSpPr>
          <p:nvPr>
            <p:ph idx="1"/>
          </p:nvPr>
        </p:nvSpPr>
        <p:spPr/>
        <p:txBody>
          <a:bodyPr/>
          <a:lstStyle/>
          <a:p>
            <a:r>
              <a:rPr lang="en-US" sz="2800">
                <a:latin typeface="Calibri" charset="0"/>
              </a:rPr>
              <a:t>Once a directory has been opened with a dirhandle, you can read the directory contents with the readdir function:</a:t>
            </a:r>
            <a:br>
              <a:rPr lang="en-US" sz="2800">
                <a:latin typeface="Calibri" charset="0"/>
              </a:rPr>
            </a:br>
            <a:r>
              <a:rPr lang="en-US" sz="2800">
                <a:latin typeface="Courier New" charset="0"/>
              </a:rPr>
              <a:t>opendir TEMPDIR, </a:t>
            </a:r>
            <a:r>
              <a:rPr lang="ja-JP" altLang="en-US" sz="2800">
                <a:latin typeface="Arial" charset="0"/>
              </a:rPr>
              <a:t>“</a:t>
            </a:r>
            <a:r>
              <a:rPr lang="en-US" altLang="ja-JP" sz="2800">
                <a:latin typeface="Courier New" charset="0"/>
              </a:rPr>
              <a:t>/temp</a:t>
            </a:r>
            <a:r>
              <a:rPr lang="ja-JP" altLang="en-US" sz="2800">
                <a:latin typeface="Arial" charset="0"/>
              </a:rPr>
              <a:t>”</a:t>
            </a:r>
            <a:r>
              <a:rPr lang="en-US" altLang="ja-JP" sz="2800">
                <a:latin typeface="Courier New" charset="0"/>
              </a:rPr>
              <a:t> || die;</a:t>
            </a:r>
            <a:br>
              <a:rPr lang="en-US" altLang="ja-JP" sz="2800">
                <a:latin typeface="Courier New" charset="0"/>
              </a:rPr>
            </a:br>
            <a:r>
              <a:rPr lang="en-US" altLang="ja-JP" sz="2800">
                <a:latin typeface="Courier New" charset="0"/>
              </a:rPr>
              <a:t>readdir TEMPDIR;</a:t>
            </a:r>
          </a:p>
          <a:p>
            <a:r>
              <a:rPr lang="en-US" sz="2800">
                <a:latin typeface="Calibri" charset="0"/>
              </a:rPr>
              <a:t>After you are finished with a dirhandle, you should close the handle with closedir:</a:t>
            </a:r>
            <a:br>
              <a:rPr lang="en-US" sz="2800">
                <a:latin typeface="Calibri" charset="0"/>
              </a:rPr>
            </a:br>
            <a:r>
              <a:rPr lang="en-US" sz="2800">
                <a:latin typeface="Courier New" charset="0"/>
              </a:rPr>
              <a:t>closedir TEMPDIR;</a:t>
            </a:r>
            <a:br>
              <a:rPr lang="en-US" sz="2800">
                <a:latin typeface="Courier New" charset="0"/>
              </a:rPr>
            </a:br>
            <a:endParaRPr lang="en-US" sz="2800">
              <a:latin typeface="Courier New" charset="0"/>
            </a:endParaRPr>
          </a:p>
        </p:txBody>
      </p:sp>
    </p:spTree>
    <p:extLst>
      <p:ext uri="{BB962C8B-B14F-4D97-AF65-F5344CB8AC3E}">
        <p14:creationId xmlns:p14="http://schemas.microsoft.com/office/powerpoint/2010/main" val="2953374330"/>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7" name="Rectangle 2"/>
          <p:cNvSpPr>
            <a:spLocks noGrp="1" noChangeArrowheads="1"/>
          </p:cNvSpPr>
          <p:nvPr>
            <p:ph type="title"/>
          </p:nvPr>
        </p:nvSpPr>
        <p:spPr/>
        <p:txBody>
          <a:bodyPr>
            <a:normAutofit fontScale="90000"/>
          </a:bodyPr>
          <a:lstStyle/>
          <a:p>
            <a:r>
              <a:rPr lang="en-US">
                <a:latin typeface="Calibri" charset="0"/>
              </a:rPr>
              <a:t>Storing directory contents in an array</a:t>
            </a:r>
          </a:p>
        </p:txBody>
      </p:sp>
      <p:sp>
        <p:nvSpPr>
          <p:cNvPr id="234498" name="Rectangle 3"/>
          <p:cNvSpPr>
            <a:spLocks noGrp="1" noChangeArrowheads="1"/>
          </p:cNvSpPr>
          <p:nvPr>
            <p:ph idx="1"/>
          </p:nvPr>
        </p:nvSpPr>
        <p:spPr/>
        <p:txBody>
          <a:bodyPr/>
          <a:lstStyle/>
          <a:p>
            <a:pPr>
              <a:lnSpc>
                <a:spcPct val="90000"/>
              </a:lnSpc>
            </a:pPr>
            <a:r>
              <a:rPr lang="en-US" sz="2800">
                <a:latin typeface="Calibri" charset="0"/>
              </a:rPr>
              <a:t>You will often want to read the directory contents and store the list for future use.  You can assign the contents to an array just as you did with file contents:</a:t>
            </a:r>
            <a:br>
              <a:rPr lang="en-US" sz="2800">
                <a:latin typeface="Calibri" charset="0"/>
              </a:rPr>
            </a:br>
            <a:r>
              <a:rPr lang="en-US" sz="2800">
                <a:latin typeface="Courier New" charset="0"/>
              </a:rPr>
              <a:t>opendir (MDIR, </a:t>
            </a:r>
            <a:r>
              <a:rPr lang="ja-JP" altLang="en-US" sz="2800">
                <a:latin typeface="Arial" charset="0"/>
              </a:rPr>
              <a:t>“</a:t>
            </a:r>
            <a:r>
              <a:rPr lang="en-US" altLang="ja-JP" sz="2800">
                <a:latin typeface="Courier New" charset="0"/>
              </a:rPr>
              <a:t>/temp</a:t>
            </a:r>
            <a:r>
              <a:rPr lang="ja-JP" altLang="en-US" sz="2800">
                <a:latin typeface="Arial" charset="0"/>
              </a:rPr>
              <a:t>”</a:t>
            </a:r>
            <a:r>
              <a:rPr lang="en-US" altLang="ja-JP" sz="2800">
                <a:latin typeface="Courier New" charset="0"/>
              </a:rPr>
              <a:t>) || die;</a:t>
            </a:r>
            <a:br>
              <a:rPr lang="en-US" altLang="ja-JP" sz="2800">
                <a:latin typeface="Courier New" charset="0"/>
              </a:rPr>
            </a:br>
            <a:r>
              <a:rPr lang="en-US" altLang="ja-JP" sz="2800">
                <a:latin typeface="Courier New" charset="0"/>
              </a:rPr>
              <a:t>@filelist=readdir MDIR;</a:t>
            </a:r>
            <a:br>
              <a:rPr lang="en-US" altLang="ja-JP" sz="2800">
                <a:latin typeface="Courier New" charset="0"/>
              </a:rPr>
            </a:br>
            <a:r>
              <a:rPr lang="en-US" altLang="ja-JP" sz="2800">
                <a:latin typeface="Courier New" charset="0"/>
              </a:rPr>
              <a:t>closedir MDIR;</a:t>
            </a:r>
          </a:p>
          <a:p>
            <a:pPr>
              <a:lnSpc>
                <a:spcPct val="90000"/>
              </a:lnSpc>
            </a:pPr>
            <a:r>
              <a:rPr lang="en-US" sz="2800">
                <a:latin typeface="Calibri" charset="0"/>
              </a:rPr>
              <a:t>You could then manipulate the contents of @filelist, which will have one directory line per element with most operating systems</a:t>
            </a:r>
          </a:p>
        </p:txBody>
      </p:sp>
    </p:spTree>
    <p:extLst>
      <p:ext uri="{BB962C8B-B14F-4D97-AF65-F5344CB8AC3E}">
        <p14:creationId xmlns:p14="http://schemas.microsoft.com/office/powerpoint/2010/main" val="61425101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Rectangle 2"/>
          <p:cNvSpPr>
            <a:spLocks noGrp="1" noChangeArrowheads="1"/>
          </p:cNvSpPr>
          <p:nvPr>
            <p:ph type="title"/>
          </p:nvPr>
        </p:nvSpPr>
        <p:spPr/>
        <p:txBody>
          <a:bodyPr/>
          <a:lstStyle/>
          <a:p>
            <a:r>
              <a:rPr lang="en-US">
                <a:latin typeface="Calibri" charset="0"/>
              </a:rPr>
              <a:t>Opening a file</a:t>
            </a:r>
            <a:endParaRPr lang="en-CA">
              <a:latin typeface="Calibri" charset="0"/>
            </a:endParaRPr>
          </a:p>
        </p:txBody>
      </p:sp>
      <p:sp>
        <p:nvSpPr>
          <p:cNvPr id="189442" name="Rectangle 3"/>
          <p:cNvSpPr>
            <a:spLocks noGrp="1" noChangeArrowheads="1"/>
          </p:cNvSpPr>
          <p:nvPr>
            <p:ph idx="1"/>
          </p:nvPr>
        </p:nvSpPr>
        <p:spPr/>
        <p:txBody>
          <a:bodyPr/>
          <a:lstStyle/>
          <a:p>
            <a:pPr>
              <a:lnSpc>
                <a:spcPct val="90000"/>
              </a:lnSpc>
            </a:pPr>
            <a:r>
              <a:rPr lang="en-US" sz="2800">
                <a:latin typeface="Calibri" charset="0"/>
              </a:rPr>
              <a:t>To open a file to be read by Perl, you need to use the open function with a filehandle.  The syntax for open is:</a:t>
            </a:r>
            <a:br>
              <a:rPr lang="en-US" sz="2800">
                <a:latin typeface="Calibri" charset="0"/>
              </a:rPr>
            </a:br>
            <a:r>
              <a:rPr lang="en-US" sz="2800">
                <a:latin typeface="Courier New" charset="0"/>
              </a:rPr>
              <a:t>open handle, filename;</a:t>
            </a:r>
            <a:br>
              <a:rPr lang="en-US" sz="2800">
                <a:latin typeface="Courier New" charset="0"/>
              </a:rPr>
            </a:br>
            <a:r>
              <a:rPr lang="en-US" sz="2800">
                <a:latin typeface="Calibri" charset="0"/>
              </a:rPr>
              <a:t>where handle is the filehandle and filename is the file to be opened, which may include a path.</a:t>
            </a:r>
          </a:p>
          <a:p>
            <a:pPr>
              <a:lnSpc>
                <a:spcPct val="90000"/>
              </a:lnSpc>
            </a:pPr>
            <a:r>
              <a:rPr lang="en-US" sz="2800">
                <a:latin typeface="Calibri" charset="0"/>
              </a:rPr>
              <a:t>An example of using an open function is:</a:t>
            </a:r>
            <a:br>
              <a:rPr lang="en-US" sz="2800">
                <a:latin typeface="Calibri" charset="0"/>
              </a:rPr>
            </a:br>
            <a:r>
              <a:rPr lang="en-US" sz="2800">
                <a:latin typeface="Courier New" charset="0"/>
              </a:rPr>
              <a:t>open (BIGFILE, </a:t>
            </a:r>
            <a:r>
              <a:rPr lang="ja-JP" altLang="en-US" sz="2800">
                <a:latin typeface="Arial" charset="0"/>
              </a:rPr>
              <a:t>“</a:t>
            </a:r>
            <a:r>
              <a:rPr lang="en-US" altLang="ja-JP" sz="2800">
                <a:latin typeface="Courier New" charset="0"/>
              </a:rPr>
              <a:t>file1.dat</a:t>
            </a:r>
            <a:r>
              <a:rPr lang="ja-JP" altLang="en-US" sz="2800">
                <a:latin typeface="Arial" charset="0"/>
              </a:rPr>
              <a:t>”</a:t>
            </a:r>
            <a:r>
              <a:rPr lang="en-US" altLang="ja-JP" sz="2800">
                <a:latin typeface="Courier New" charset="0"/>
              </a:rPr>
              <a:t>);</a:t>
            </a:r>
          </a:p>
          <a:p>
            <a:pPr>
              <a:lnSpc>
                <a:spcPct val="90000"/>
              </a:lnSpc>
            </a:pPr>
            <a:r>
              <a:rPr lang="en-US" sz="2800">
                <a:latin typeface="Calibri" charset="0"/>
              </a:rPr>
              <a:t>If you do not specify a directory path, the current directory is assumed</a:t>
            </a:r>
            <a:endParaRPr lang="en-CA" sz="2800">
              <a:latin typeface="Calibri" charset="0"/>
            </a:endParaRPr>
          </a:p>
        </p:txBody>
      </p:sp>
    </p:spTree>
    <p:extLst>
      <p:ext uri="{BB962C8B-B14F-4D97-AF65-F5344CB8AC3E}">
        <p14:creationId xmlns:p14="http://schemas.microsoft.com/office/powerpoint/2010/main" val="1667759216"/>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1" name="Rectangle 2"/>
          <p:cNvSpPr>
            <a:spLocks noGrp="1" noChangeArrowheads="1"/>
          </p:cNvSpPr>
          <p:nvPr>
            <p:ph type="title"/>
          </p:nvPr>
        </p:nvSpPr>
        <p:spPr/>
        <p:txBody>
          <a:bodyPr/>
          <a:lstStyle/>
          <a:p>
            <a:r>
              <a:rPr lang="en-CA">
                <a:latin typeface="Calibri" charset="0"/>
              </a:rPr>
              <a:t>Changing directories</a:t>
            </a:r>
          </a:p>
        </p:txBody>
      </p:sp>
      <p:sp>
        <p:nvSpPr>
          <p:cNvPr id="235522" name="Rectangle 3"/>
          <p:cNvSpPr>
            <a:spLocks noGrp="1" noChangeArrowheads="1"/>
          </p:cNvSpPr>
          <p:nvPr>
            <p:ph idx="1"/>
          </p:nvPr>
        </p:nvSpPr>
        <p:spPr/>
        <p:txBody>
          <a:bodyPr/>
          <a:lstStyle/>
          <a:p>
            <a:r>
              <a:rPr lang="en-CA" sz="2800">
                <a:latin typeface="Calibri" charset="0"/>
              </a:rPr>
              <a:t>To change directories, you can use the chdir command.  Changes in directory can be specified absolutely or relatively. For example:</a:t>
            </a:r>
            <a:br>
              <a:rPr lang="en-CA" sz="2800">
                <a:latin typeface="Calibri" charset="0"/>
              </a:rPr>
            </a:br>
            <a:r>
              <a:rPr lang="en-CA" sz="2800">
                <a:latin typeface="Courier New" charset="0"/>
              </a:rPr>
              <a:t>chdir ../book;</a:t>
            </a:r>
            <a:br>
              <a:rPr lang="en-CA" sz="2800">
                <a:latin typeface="Courier New" charset="0"/>
              </a:rPr>
            </a:br>
            <a:r>
              <a:rPr lang="en-CA" sz="2800">
                <a:latin typeface="Calibri" charset="0"/>
              </a:rPr>
              <a:t>will move up one directory level and down into the directory book.</a:t>
            </a:r>
          </a:p>
          <a:p>
            <a:r>
              <a:rPr lang="en-CA" sz="2800">
                <a:latin typeface="Calibri" charset="0"/>
              </a:rPr>
              <a:t>If you do not specify a directory argument for chdir, it will change to your home directory (if one is defined by your operating system)</a:t>
            </a:r>
          </a:p>
        </p:txBody>
      </p:sp>
    </p:spTree>
    <p:extLst>
      <p:ext uri="{BB962C8B-B14F-4D97-AF65-F5344CB8AC3E}">
        <p14:creationId xmlns:p14="http://schemas.microsoft.com/office/powerpoint/2010/main" val="1341194107"/>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5" name="Rectangle 2"/>
          <p:cNvSpPr>
            <a:spLocks noGrp="1" noChangeArrowheads="1"/>
          </p:cNvSpPr>
          <p:nvPr>
            <p:ph type="title"/>
          </p:nvPr>
        </p:nvSpPr>
        <p:spPr/>
        <p:txBody>
          <a:bodyPr/>
          <a:lstStyle/>
          <a:p>
            <a:r>
              <a:rPr lang="en-US">
                <a:latin typeface="Calibri" charset="0"/>
              </a:rPr>
              <a:t>Creating directories</a:t>
            </a:r>
          </a:p>
        </p:txBody>
      </p:sp>
      <p:sp>
        <p:nvSpPr>
          <p:cNvPr id="236546" name="Rectangle 3"/>
          <p:cNvSpPr>
            <a:spLocks noGrp="1" noChangeArrowheads="1"/>
          </p:cNvSpPr>
          <p:nvPr>
            <p:ph idx="1"/>
          </p:nvPr>
        </p:nvSpPr>
        <p:spPr/>
        <p:txBody>
          <a:bodyPr/>
          <a:lstStyle/>
          <a:p>
            <a:pPr>
              <a:lnSpc>
                <a:spcPct val="90000"/>
              </a:lnSpc>
            </a:pPr>
            <a:r>
              <a:rPr lang="en-US" sz="2800">
                <a:latin typeface="Calibri" charset="0"/>
              </a:rPr>
              <a:t>To create a directory, use the mkdir command with both the new directory name and the permissions are arguments:</a:t>
            </a:r>
            <a:br>
              <a:rPr lang="en-US" sz="2800">
                <a:latin typeface="Calibri" charset="0"/>
              </a:rPr>
            </a:br>
            <a:r>
              <a:rPr lang="en-US" sz="2800">
                <a:latin typeface="Courier New" charset="0"/>
              </a:rPr>
              <a:t>mkdir newdir, perms;</a:t>
            </a:r>
          </a:p>
          <a:p>
            <a:pPr>
              <a:lnSpc>
                <a:spcPct val="90000"/>
              </a:lnSpc>
            </a:pPr>
            <a:r>
              <a:rPr lang="en-US" sz="2800">
                <a:latin typeface="Calibri" charset="0"/>
              </a:rPr>
              <a:t>For example:</a:t>
            </a:r>
            <a:br>
              <a:rPr lang="en-US" sz="2800">
                <a:latin typeface="Calibri" charset="0"/>
              </a:rPr>
            </a:br>
            <a:r>
              <a:rPr lang="en-US" sz="2800">
                <a:latin typeface="Courier New" charset="0"/>
              </a:rPr>
              <a:t>mkdir temp, 0755 || die;</a:t>
            </a:r>
            <a:br>
              <a:rPr lang="en-US" sz="2800">
                <a:latin typeface="Courier New" charset="0"/>
              </a:rPr>
            </a:br>
            <a:r>
              <a:rPr lang="en-US" sz="2800">
                <a:latin typeface="Calibri" charset="0"/>
              </a:rPr>
              <a:t>will create the directory temp under the current directory with the UNIX permissions 755</a:t>
            </a:r>
          </a:p>
          <a:p>
            <a:pPr>
              <a:lnSpc>
                <a:spcPct val="90000"/>
              </a:lnSpc>
            </a:pPr>
            <a:r>
              <a:rPr lang="en-US" sz="2800">
                <a:latin typeface="Calibri" charset="0"/>
              </a:rPr>
              <a:t>The directory permissions use the same convention as your operating system. Not all operating systems will use permissions.</a:t>
            </a:r>
          </a:p>
        </p:txBody>
      </p:sp>
    </p:spTree>
    <p:extLst>
      <p:ext uri="{BB962C8B-B14F-4D97-AF65-F5344CB8AC3E}">
        <p14:creationId xmlns:p14="http://schemas.microsoft.com/office/powerpoint/2010/main" val="150109076"/>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69" name="Rectangle 2"/>
          <p:cNvSpPr>
            <a:spLocks noGrp="1" noChangeArrowheads="1"/>
          </p:cNvSpPr>
          <p:nvPr>
            <p:ph type="title"/>
          </p:nvPr>
        </p:nvSpPr>
        <p:spPr/>
        <p:txBody>
          <a:bodyPr/>
          <a:lstStyle/>
          <a:p>
            <a:r>
              <a:rPr lang="en-US">
                <a:latin typeface="Calibri" charset="0"/>
              </a:rPr>
              <a:t>Deleting directories</a:t>
            </a:r>
          </a:p>
        </p:txBody>
      </p:sp>
      <p:sp>
        <p:nvSpPr>
          <p:cNvPr id="237570" name="Rectangle 3"/>
          <p:cNvSpPr>
            <a:spLocks noGrp="1" noChangeArrowheads="1"/>
          </p:cNvSpPr>
          <p:nvPr>
            <p:ph idx="1"/>
          </p:nvPr>
        </p:nvSpPr>
        <p:spPr/>
        <p:txBody>
          <a:bodyPr/>
          <a:lstStyle/>
          <a:p>
            <a:pPr>
              <a:lnSpc>
                <a:spcPct val="90000"/>
              </a:lnSpc>
            </a:pPr>
            <a:r>
              <a:rPr lang="en-US">
                <a:latin typeface="Calibri" charset="0"/>
              </a:rPr>
              <a:t>To delete directories, use the rmdir function with the pathname to the directory to be removed:</a:t>
            </a:r>
            <a:br>
              <a:rPr lang="en-US">
                <a:latin typeface="Calibri" charset="0"/>
              </a:rPr>
            </a:br>
            <a:r>
              <a:rPr lang="en-US">
                <a:latin typeface="Courier New" charset="0"/>
              </a:rPr>
              <a:t>rmdir temp;</a:t>
            </a:r>
          </a:p>
          <a:p>
            <a:pPr>
              <a:lnSpc>
                <a:spcPct val="90000"/>
              </a:lnSpc>
            </a:pPr>
            <a:r>
              <a:rPr lang="en-US">
                <a:latin typeface="Calibri" charset="0"/>
              </a:rPr>
              <a:t>If the directory cannot be removed, a false is returned by the operating system and can be handled with die or warn.</a:t>
            </a:r>
          </a:p>
          <a:p>
            <a:pPr>
              <a:lnSpc>
                <a:spcPct val="90000"/>
              </a:lnSpc>
            </a:pPr>
            <a:r>
              <a:rPr lang="en-US">
                <a:latin typeface="Calibri" charset="0"/>
              </a:rPr>
              <a:t>You can only delete empty directories!</a:t>
            </a:r>
          </a:p>
        </p:txBody>
      </p:sp>
    </p:spTree>
    <p:extLst>
      <p:ext uri="{BB962C8B-B14F-4D97-AF65-F5344CB8AC3E}">
        <p14:creationId xmlns:p14="http://schemas.microsoft.com/office/powerpoint/2010/main" val="383608659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Rectangle 2"/>
          <p:cNvSpPr>
            <a:spLocks noGrp="1" noChangeArrowheads="1"/>
          </p:cNvSpPr>
          <p:nvPr>
            <p:ph type="title"/>
          </p:nvPr>
        </p:nvSpPr>
        <p:spPr/>
        <p:txBody>
          <a:bodyPr/>
          <a:lstStyle/>
          <a:p>
            <a:r>
              <a:rPr lang="en-US">
                <a:latin typeface="Calibri" charset="0"/>
              </a:rPr>
              <a:t>Checking an open</a:t>
            </a:r>
            <a:endParaRPr lang="en-CA">
              <a:latin typeface="Calibri" charset="0"/>
            </a:endParaRPr>
          </a:p>
        </p:txBody>
      </p:sp>
      <p:sp>
        <p:nvSpPr>
          <p:cNvPr id="190466" name="Rectangle 3"/>
          <p:cNvSpPr>
            <a:spLocks noGrp="1" noChangeArrowheads="1"/>
          </p:cNvSpPr>
          <p:nvPr>
            <p:ph idx="1"/>
          </p:nvPr>
        </p:nvSpPr>
        <p:spPr/>
        <p:txBody>
          <a:bodyPr/>
          <a:lstStyle/>
          <a:p>
            <a:pPr>
              <a:lnSpc>
                <a:spcPct val="90000"/>
              </a:lnSpc>
            </a:pPr>
            <a:r>
              <a:rPr lang="en-US" sz="2800">
                <a:latin typeface="Calibri" charset="0"/>
              </a:rPr>
              <a:t>Normally you will embed an open function inside an if statement to make sure the file was opened properly.  Otherwise, commands later in the program would cause errors.  Here</a:t>
            </a:r>
            <a:r>
              <a:rPr lang="ja-JP" altLang="en-US" sz="2800">
                <a:latin typeface="Arial" charset="0"/>
              </a:rPr>
              <a:t>’</a:t>
            </a:r>
            <a:r>
              <a:rPr lang="en-US" altLang="ja-JP" sz="2800">
                <a:latin typeface="Calibri" charset="0"/>
              </a:rPr>
              <a:t>s a typical setup:</a:t>
            </a:r>
            <a:br>
              <a:rPr lang="en-US" altLang="ja-JP" sz="2800">
                <a:latin typeface="Calibri" charset="0"/>
              </a:rPr>
            </a:br>
            <a:r>
              <a:rPr lang="en-US" altLang="ja-JP" sz="2800">
                <a:latin typeface="Courier New" charset="0"/>
              </a:rPr>
              <a:t>if (open(BIGFILE, </a:t>
            </a:r>
            <a:r>
              <a:rPr lang="ja-JP" altLang="en-US" sz="2800">
                <a:latin typeface="Arial" charset="0"/>
              </a:rPr>
              <a:t>“</a:t>
            </a:r>
            <a:r>
              <a:rPr lang="en-US" altLang="ja-JP" sz="2800">
                <a:latin typeface="Courier New" charset="0"/>
              </a:rPr>
              <a:t>datafile.dat</a:t>
            </a:r>
            <a:r>
              <a:rPr lang="ja-JP" altLang="en-US" sz="2800">
                <a:latin typeface="Arial" charset="0"/>
              </a:rPr>
              <a:t>”</a:t>
            </a:r>
            <a:r>
              <a:rPr lang="en-US" altLang="ja-JP" sz="2800">
                <a:latin typeface="Courier New" charset="0"/>
              </a:rPr>
              <a:t>))</a:t>
            </a:r>
            <a:br>
              <a:rPr lang="en-US" altLang="ja-JP" sz="2800">
                <a:latin typeface="Courier New" charset="0"/>
              </a:rPr>
            </a:br>
            <a:r>
              <a:rPr lang="en-US" altLang="ja-JP" sz="2800">
                <a:latin typeface="Courier New" charset="0"/>
              </a:rPr>
              <a:t>{  statements to run }</a:t>
            </a:r>
            <a:br>
              <a:rPr lang="en-US" altLang="ja-JP" sz="2800">
                <a:latin typeface="Courier New" charset="0"/>
              </a:rPr>
            </a:br>
            <a:r>
              <a:rPr lang="en-US" altLang="ja-JP" sz="2800">
                <a:latin typeface="Courier New" charset="0"/>
              </a:rPr>
              <a:t>else</a:t>
            </a:r>
            <a:br>
              <a:rPr lang="en-US" altLang="ja-JP" sz="2800">
                <a:latin typeface="Courier New" charset="0"/>
              </a:rPr>
            </a:br>
            <a:r>
              <a:rPr lang="en-US" altLang="ja-JP" sz="2800">
                <a:latin typeface="Courier New" charset="0"/>
              </a:rPr>
              <a:t>{ print </a:t>
            </a:r>
            <a:r>
              <a:rPr lang="ja-JP" altLang="en-US" sz="2800">
                <a:latin typeface="Arial" charset="0"/>
              </a:rPr>
              <a:t>“</a:t>
            </a:r>
            <a:r>
              <a:rPr lang="en-US" altLang="ja-JP" sz="2800">
                <a:latin typeface="Courier New" charset="0"/>
              </a:rPr>
              <a:t>Cannot open the file!\n</a:t>
            </a:r>
            <a:r>
              <a:rPr lang="ja-JP" altLang="en-US" sz="2800">
                <a:latin typeface="Arial" charset="0"/>
              </a:rPr>
              <a:t>”</a:t>
            </a:r>
            <a:r>
              <a:rPr lang="en-US" altLang="ja-JP" sz="2800">
                <a:latin typeface="Courier New" charset="0"/>
              </a:rPr>
              <a:t>;</a:t>
            </a:r>
            <a:br>
              <a:rPr lang="en-US" altLang="ja-JP" sz="2800">
                <a:latin typeface="Courier New" charset="0"/>
              </a:rPr>
            </a:br>
            <a:r>
              <a:rPr lang="en-US" altLang="ja-JP" sz="2800">
                <a:latin typeface="Courier New" charset="0"/>
              </a:rPr>
              <a:t>  exit 0;}</a:t>
            </a:r>
            <a:endParaRPr lang="en-US" sz="2800">
              <a:latin typeface="Courier New" charset="0"/>
            </a:endParaRPr>
          </a:p>
        </p:txBody>
      </p:sp>
    </p:spTree>
    <p:extLst>
      <p:ext uri="{BB962C8B-B14F-4D97-AF65-F5344CB8AC3E}">
        <p14:creationId xmlns:p14="http://schemas.microsoft.com/office/powerpoint/2010/main" val="184311583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Rectangle 2"/>
          <p:cNvSpPr>
            <a:spLocks noGrp="1" noChangeArrowheads="1"/>
          </p:cNvSpPr>
          <p:nvPr>
            <p:ph type="title"/>
          </p:nvPr>
        </p:nvSpPr>
        <p:spPr/>
        <p:txBody>
          <a:bodyPr/>
          <a:lstStyle/>
          <a:p>
            <a:r>
              <a:rPr lang="en-US">
                <a:latin typeface="Calibri" charset="0"/>
              </a:rPr>
              <a:t>Using pathnames</a:t>
            </a:r>
            <a:endParaRPr lang="en-CA">
              <a:latin typeface="Calibri" charset="0"/>
            </a:endParaRPr>
          </a:p>
        </p:txBody>
      </p:sp>
      <p:sp>
        <p:nvSpPr>
          <p:cNvPr id="191490" name="Rectangle 3"/>
          <p:cNvSpPr>
            <a:spLocks noGrp="1" noChangeArrowheads="1"/>
          </p:cNvSpPr>
          <p:nvPr>
            <p:ph idx="1"/>
          </p:nvPr>
        </p:nvSpPr>
        <p:spPr/>
        <p:txBody>
          <a:bodyPr/>
          <a:lstStyle/>
          <a:p>
            <a:pPr>
              <a:lnSpc>
                <a:spcPct val="90000"/>
              </a:lnSpc>
            </a:pPr>
            <a:r>
              <a:rPr lang="en-US" sz="2800">
                <a:latin typeface="Calibri" charset="0"/>
              </a:rPr>
              <a:t>If you use a pathname in the file open command, it should conform to the format of directory paths in your operating system.  For example:</a:t>
            </a:r>
            <a:br>
              <a:rPr lang="en-US" sz="2800">
                <a:latin typeface="Calibri" charset="0"/>
              </a:rPr>
            </a:br>
            <a:r>
              <a:rPr lang="en-US" sz="2800">
                <a:latin typeface="Courier New" charset="0"/>
              </a:rPr>
              <a:t>open(BIGFILE, </a:t>
            </a:r>
            <a:r>
              <a:rPr lang="ja-JP" altLang="en-US" sz="2800">
                <a:latin typeface="Arial" charset="0"/>
              </a:rPr>
              <a:t>“</a:t>
            </a:r>
            <a:r>
              <a:rPr lang="en-US" altLang="ja-JP" sz="2800">
                <a:latin typeface="Courier New" charset="0"/>
              </a:rPr>
              <a:t>D:\data\data.fil</a:t>
            </a:r>
            <a:r>
              <a:rPr lang="ja-JP" altLang="en-US" sz="2800">
                <a:latin typeface="Arial" charset="0"/>
              </a:rPr>
              <a:t>”</a:t>
            </a:r>
            <a:r>
              <a:rPr lang="en-US" altLang="ja-JP" sz="2800">
                <a:latin typeface="Courier New" charset="0"/>
              </a:rPr>
              <a:t>);</a:t>
            </a:r>
            <a:br>
              <a:rPr lang="en-US" altLang="ja-JP" sz="2800">
                <a:latin typeface="Courier New" charset="0"/>
              </a:rPr>
            </a:br>
            <a:r>
              <a:rPr lang="en-US" altLang="ja-JP" sz="2800">
                <a:latin typeface="Calibri" charset="0"/>
              </a:rPr>
              <a:t>will work for Windows but will cause problems for UNIX and Linux.  This format will cause Perl problems because the \ has to be escaped.  To prevent problems, Perl allows you to use UNIX-like slashes for Windows paths, which is correctly interpreted by the Windows Perl interpreter:</a:t>
            </a:r>
            <a:br>
              <a:rPr lang="en-US" altLang="ja-JP" sz="2800">
                <a:latin typeface="Calibri" charset="0"/>
              </a:rPr>
            </a:br>
            <a:r>
              <a:rPr lang="en-US" altLang="ja-JP" sz="2800">
                <a:latin typeface="Courier New" charset="0"/>
              </a:rPr>
              <a:t>open(BIGFILE, </a:t>
            </a:r>
            <a:r>
              <a:rPr lang="ja-JP" altLang="en-US" sz="2800">
                <a:latin typeface="Arial" charset="0"/>
              </a:rPr>
              <a:t>“</a:t>
            </a:r>
            <a:r>
              <a:rPr lang="en-US" altLang="ja-JP" sz="2800">
                <a:latin typeface="Courier New" charset="0"/>
              </a:rPr>
              <a:t>D:/data/data.fil</a:t>
            </a:r>
            <a:r>
              <a:rPr lang="ja-JP" altLang="en-US" sz="2800">
                <a:latin typeface="Arial" charset="0"/>
              </a:rPr>
              <a:t>”</a:t>
            </a:r>
            <a:r>
              <a:rPr lang="en-US" altLang="ja-JP" sz="2800">
                <a:latin typeface="Courier New" charset="0"/>
              </a:rPr>
              <a:t>);</a:t>
            </a:r>
            <a:endParaRPr lang="en-US" sz="2800">
              <a:latin typeface="Courier New" charset="0"/>
            </a:endParaRPr>
          </a:p>
        </p:txBody>
      </p:sp>
    </p:spTree>
    <p:extLst>
      <p:ext uri="{BB962C8B-B14F-4D97-AF65-F5344CB8AC3E}">
        <p14:creationId xmlns:p14="http://schemas.microsoft.com/office/powerpoint/2010/main" val="284968199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Rectangle 2"/>
          <p:cNvSpPr>
            <a:spLocks noGrp="1" noChangeArrowheads="1"/>
          </p:cNvSpPr>
          <p:nvPr>
            <p:ph type="title"/>
          </p:nvPr>
        </p:nvSpPr>
        <p:spPr/>
        <p:txBody>
          <a:bodyPr/>
          <a:lstStyle/>
          <a:p>
            <a:r>
              <a:rPr lang="en-US">
                <a:latin typeface="Calibri" charset="0"/>
              </a:rPr>
              <a:t>Problems with paths</a:t>
            </a:r>
            <a:endParaRPr lang="en-CA">
              <a:latin typeface="Calibri" charset="0"/>
            </a:endParaRPr>
          </a:p>
        </p:txBody>
      </p:sp>
      <p:sp>
        <p:nvSpPr>
          <p:cNvPr id="192514" name="Rectangle 3"/>
          <p:cNvSpPr>
            <a:spLocks noGrp="1" noChangeArrowheads="1"/>
          </p:cNvSpPr>
          <p:nvPr>
            <p:ph idx="1"/>
          </p:nvPr>
        </p:nvSpPr>
        <p:spPr/>
        <p:txBody>
          <a:bodyPr/>
          <a:lstStyle/>
          <a:p>
            <a:pPr>
              <a:lnSpc>
                <a:spcPct val="90000"/>
              </a:lnSpc>
            </a:pPr>
            <a:r>
              <a:rPr lang="en-US" sz="2800">
                <a:latin typeface="Calibri" charset="0"/>
              </a:rPr>
              <a:t>You must use double backslashes for Windows paths because of escaping of the backslash if you are not using forward slashes, but this can cause even more problems.  For example,</a:t>
            </a:r>
            <a:br>
              <a:rPr lang="en-US" sz="2800">
                <a:latin typeface="Calibri" charset="0"/>
              </a:rPr>
            </a:br>
            <a:r>
              <a:rPr lang="en-US" sz="2800">
                <a:latin typeface="Courier New" charset="0"/>
              </a:rPr>
              <a:t>open(BFILE, </a:t>
            </a:r>
            <a:r>
              <a:rPr lang="ja-JP" altLang="en-US" sz="2800">
                <a:latin typeface="Arial" charset="0"/>
              </a:rPr>
              <a:t>“</a:t>
            </a:r>
            <a:r>
              <a:rPr lang="en-US" altLang="ja-JP" sz="2800">
                <a:latin typeface="Courier New" charset="0"/>
              </a:rPr>
              <a:t>D:\data\data.fil</a:t>
            </a:r>
            <a:r>
              <a:rPr lang="ja-JP" altLang="en-US" sz="2800">
                <a:latin typeface="Arial" charset="0"/>
              </a:rPr>
              <a:t>”</a:t>
            </a:r>
            <a:r>
              <a:rPr lang="en-US" altLang="ja-JP" sz="2800">
                <a:latin typeface="Courier New" charset="0"/>
              </a:rPr>
              <a:t>);</a:t>
            </a:r>
            <a:br>
              <a:rPr lang="en-US" altLang="ja-JP" sz="2800">
                <a:latin typeface="Courier New" charset="0"/>
              </a:rPr>
            </a:br>
            <a:r>
              <a:rPr lang="en-US" altLang="ja-JP" sz="2800">
                <a:latin typeface="Calibri" charset="0"/>
              </a:rPr>
              <a:t>should be written as:</a:t>
            </a:r>
            <a:br>
              <a:rPr lang="en-US" altLang="ja-JP" sz="2800">
                <a:latin typeface="Calibri" charset="0"/>
              </a:rPr>
            </a:br>
            <a:r>
              <a:rPr lang="en-US" altLang="ja-JP" sz="2800">
                <a:latin typeface="Courier New" charset="0"/>
              </a:rPr>
              <a:t>open(BFILE, </a:t>
            </a:r>
            <a:r>
              <a:rPr lang="ja-JP" altLang="en-US" sz="2800">
                <a:latin typeface="Arial" charset="0"/>
              </a:rPr>
              <a:t>“</a:t>
            </a:r>
            <a:r>
              <a:rPr lang="en-US" altLang="ja-JP" sz="2800">
                <a:latin typeface="Courier New" charset="0"/>
              </a:rPr>
              <a:t>D:\\data\\data.fil</a:t>
            </a:r>
            <a:r>
              <a:rPr lang="ja-JP" altLang="en-US" sz="2800">
                <a:latin typeface="Arial" charset="0"/>
              </a:rPr>
              <a:t>”</a:t>
            </a:r>
            <a:r>
              <a:rPr lang="en-US" altLang="ja-JP" sz="2800">
                <a:latin typeface="Courier New" charset="0"/>
              </a:rPr>
              <a:t>);</a:t>
            </a:r>
            <a:br>
              <a:rPr lang="en-US" altLang="ja-JP" sz="2800">
                <a:latin typeface="Courier New" charset="0"/>
              </a:rPr>
            </a:br>
            <a:r>
              <a:rPr lang="en-US" altLang="ja-JP" sz="2800">
                <a:latin typeface="Calibri" charset="0"/>
              </a:rPr>
              <a:t>to escape the backslashes properly.</a:t>
            </a:r>
          </a:p>
          <a:p>
            <a:pPr>
              <a:lnSpc>
                <a:spcPct val="90000"/>
              </a:lnSpc>
            </a:pPr>
            <a:r>
              <a:rPr lang="en-US" sz="2800">
                <a:latin typeface="Calibri" charset="0"/>
              </a:rPr>
              <a:t>You can use both absolute and relative pathnames, as well as Windows</a:t>
            </a:r>
            <a:r>
              <a:rPr lang="ja-JP" altLang="en-US" sz="2800">
                <a:latin typeface="Arial" charset="0"/>
              </a:rPr>
              <a:t>’</a:t>
            </a:r>
            <a:r>
              <a:rPr lang="en-US" altLang="ja-JP" sz="2800">
                <a:latin typeface="Calibri" charset="0"/>
              </a:rPr>
              <a:t> UNC names (such as \\machine\sharename)</a:t>
            </a:r>
            <a:endParaRPr lang="en-CA" altLang="ja-JP" sz="2800">
              <a:latin typeface="Calibri" charset="0"/>
            </a:endParaRPr>
          </a:p>
          <a:p>
            <a:pPr>
              <a:lnSpc>
                <a:spcPct val="90000"/>
              </a:lnSpc>
            </a:pPr>
            <a:endParaRPr lang="en-CA" sz="2800">
              <a:latin typeface="Calibri" charset="0"/>
            </a:endParaRPr>
          </a:p>
        </p:txBody>
      </p:sp>
    </p:spTree>
    <p:extLst>
      <p:ext uri="{BB962C8B-B14F-4D97-AF65-F5344CB8AC3E}">
        <p14:creationId xmlns:p14="http://schemas.microsoft.com/office/powerpoint/2010/main" val="369202180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Rectangle 2"/>
          <p:cNvSpPr>
            <a:spLocks noGrp="1" noChangeArrowheads="1"/>
          </p:cNvSpPr>
          <p:nvPr>
            <p:ph type="title"/>
          </p:nvPr>
        </p:nvSpPr>
        <p:spPr/>
        <p:txBody>
          <a:bodyPr/>
          <a:lstStyle/>
          <a:p>
            <a:r>
              <a:rPr lang="en-US">
                <a:latin typeface="Calibri" charset="0"/>
              </a:rPr>
              <a:t>Closing a filehandle</a:t>
            </a:r>
            <a:endParaRPr lang="en-CA">
              <a:latin typeface="Calibri" charset="0"/>
            </a:endParaRPr>
          </a:p>
        </p:txBody>
      </p:sp>
      <p:sp>
        <p:nvSpPr>
          <p:cNvPr id="193538" name="Rectangle 3"/>
          <p:cNvSpPr>
            <a:spLocks noGrp="1" noChangeArrowheads="1"/>
          </p:cNvSpPr>
          <p:nvPr>
            <p:ph idx="1"/>
          </p:nvPr>
        </p:nvSpPr>
        <p:spPr/>
        <p:txBody>
          <a:bodyPr/>
          <a:lstStyle/>
          <a:p>
            <a:r>
              <a:rPr lang="en-US" sz="2800">
                <a:latin typeface="Calibri" charset="0"/>
              </a:rPr>
              <a:t>After you have opened a file and done something with it, you should always close the file. Closing the file lets the operating system know the file is not in use anymore and the filehandle is freed.</a:t>
            </a:r>
          </a:p>
          <a:p>
            <a:r>
              <a:rPr lang="en-US" sz="2800">
                <a:latin typeface="Calibri" charset="0"/>
              </a:rPr>
              <a:t>To close a filehandle, use the close function with the handle name:</a:t>
            </a:r>
            <a:br>
              <a:rPr lang="en-US" sz="2800">
                <a:latin typeface="Calibri" charset="0"/>
              </a:rPr>
            </a:br>
            <a:r>
              <a:rPr lang="en-US" sz="2800">
                <a:latin typeface="Courier New" charset="0"/>
              </a:rPr>
              <a:t>open(BIGFILE, </a:t>
            </a:r>
            <a:r>
              <a:rPr lang="ja-JP" altLang="en-US" sz="2800">
                <a:latin typeface="Arial" charset="0"/>
              </a:rPr>
              <a:t>“</a:t>
            </a:r>
            <a:r>
              <a:rPr lang="en-US" altLang="ja-JP" sz="2800">
                <a:latin typeface="Courier New" charset="0"/>
              </a:rPr>
              <a:t>data.txt</a:t>
            </a:r>
            <a:r>
              <a:rPr lang="ja-JP" altLang="en-US" sz="2800">
                <a:latin typeface="Arial" charset="0"/>
              </a:rPr>
              <a:t>”</a:t>
            </a:r>
            <a:r>
              <a:rPr lang="en-US" altLang="ja-JP" sz="2800">
                <a:latin typeface="Courier New" charset="0"/>
              </a:rPr>
              <a:t>;</a:t>
            </a:r>
            <a:br>
              <a:rPr lang="en-US" altLang="ja-JP" sz="2800">
                <a:latin typeface="Courier New" charset="0"/>
              </a:rPr>
            </a:br>
            <a:r>
              <a:rPr lang="en-US" altLang="ja-JP" sz="2800">
                <a:latin typeface="Courier New" charset="0"/>
              </a:rPr>
              <a:t>statements…</a:t>
            </a:r>
            <a:br>
              <a:rPr lang="en-US" altLang="ja-JP" sz="2800">
                <a:latin typeface="Courier New" charset="0"/>
              </a:rPr>
            </a:br>
            <a:r>
              <a:rPr lang="en-US" altLang="ja-JP" sz="2800">
                <a:latin typeface="Courier New" charset="0"/>
              </a:rPr>
              <a:t>close BIGFILE;</a:t>
            </a:r>
            <a:endParaRPr lang="en-CA" sz="2800">
              <a:latin typeface="Courier New" charset="0"/>
            </a:endParaRPr>
          </a:p>
        </p:txBody>
      </p:sp>
    </p:spTree>
    <p:extLst>
      <p:ext uri="{BB962C8B-B14F-4D97-AF65-F5344CB8AC3E}">
        <p14:creationId xmlns:p14="http://schemas.microsoft.com/office/powerpoint/2010/main" val="83773550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81</TotalTime>
  <Words>1975</Words>
  <Application>Microsoft Macintosh PowerPoint</Application>
  <PresentationFormat>On-screen Show (4:3)</PresentationFormat>
  <Paragraphs>145</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Module 6  File and directories</vt:lpstr>
      <vt:lpstr>File handles</vt:lpstr>
      <vt:lpstr>Filehandles</vt:lpstr>
      <vt:lpstr>Naming filehandles</vt:lpstr>
      <vt:lpstr>Opening a file</vt:lpstr>
      <vt:lpstr>Checking an open</vt:lpstr>
      <vt:lpstr>Using pathnames</vt:lpstr>
      <vt:lpstr>Problems with paths</vt:lpstr>
      <vt:lpstr>Closing a filehandle</vt:lpstr>
      <vt:lpstr>Reusing a filehandle</vt:lpstr>
      <vt:lpstr>Reading files</vt:lpstr>
      <vt:lpstr>Reading from a filehandle</vt:lpstr>
      <vt:lpstr>Using the file input operator</vt:lpstr>
      <vt:lpstr>A shortcut for reading lines</vt:lpstr>
      <vt:lpstr>Exercise </vt:lpstr>
      <vt:lpstr>Reading into a list</vt:lpstr>
      <vt:lpstr>Using lists </vt:lpstr>
      <vt:lpstr>Exercise</vt:lpstr>
      <vt:lpstr>The die statement</vt:lpstr>
      <vt:lpstr>The open or die syntax</vt:lpstr>
      <vt:lpstr>Adding messages to die</vt:lpstr>
      <vt:lpstr>The $! variable</vt:lpstr>
      <vt:lpstr>Warnings</vt:lpstr>
      <vt:lpstr>Exercise</vt:lpstr>
      <vt:lpstr>Writing data to a file</vt:lpstr>
      <vt:lpstr>Opening a file for writing</vt:lpstr>
      <vt:lpstr>Creating new files</vt:lpstr>
      <vt:lpstr>Writing data</vt:lpstr>
      <vt:lpstr>Checking for writes</vt:lpstr>
      <vt:lpstr>Closing after writing</vt:lpstr>
      <vt:lpstr>Exercise</vt:lpstr>
      <vt:lpstr>Working with multiple files</vt:lpstr>
      <vt:lpstr>Multiple files</vt:lpstr>
      <vt:lpstr>Exercise</vt:lpstr>
      <vt:lpstr>Binary files</vt:lpstr>
      <vt:lpstr>Binary vs. text</vt:lpstr>
      <vt:lpstr>Handling text files</vt:lpstr>
      <vt:lpstr>Handling binary data</vt:lpstr>
      <vt:lpstr>File tests</vt:lpstr>
      <vt:lpstr>File tests</vt:lpstr>
      <vt:lpstr>Valid tests</vt:lpstr>
      <vt:lpstr>Using tests</vt:lpstr>
      <vt:lpstr>Exercise</vt:lpstr>
      <vt:lpstr>File and directory manipulation</vt:lpstr>
      <vt:lpstr>Renaming files</vt:lpstr>
      <vt:lpstr>Deleting files</vt:lpstr>
      <vt:lpstr>Directories</vt:lpstr>
      <vt:lpstr>Directory listings</vt:lpstr>
      <vt:lpstr>Storing directory contents in an array</vt:lpstr>
      <vt:lpstr>Changing directories</vt:lpstr>
      <vt:lpstr>Creating directories</vt:lpstr>
      <vt:lpstr>Deleting directories</vt:lpstr>
    </vt:vector>
  </TitlesOfParts>
  <Company>LAU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6  File and directories</dc:title>
  <dc:creator>Georges Khazen</dc:creator>
  <cp:lastModifiedBy>Georges Khazen</cp:lastModifiedBy>
  <cp:revision>4</cp:revision>
  <dcterms:created xsi:type="dcterms:W3CDTF">2013-12-11T13:07:17Z</dcterms:created>
  <dcterms:modified xsi:type="dcterms:W3CDTF">2013-12-11T14:28:53Z</dcterms:modified>
</cp:coreProperties>
</file>